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4" r:id="rId3"/>
    <p:sldId id="257" r:id="rId4"/>
    <p:sldId id="260" r:id="rId5"/>
    <p:sldId id="259" r:id="rId6"/>
    <p:sldId id="262" r:id="rId7"/>
    <p:sldId id="263" r:id="rId8"/>
    <p:sldId id="264" r:id="rId9"/>
    <p:sldId id="266" r:id="rId10"/>
    <p:sldId id="261" r:id="rId11"/>
    <p:sldId id="267" r:id="rId12"/>
    <p:sldId id="265" r:id="rId13"/>
    <p:sldId id="268" r:id="rId14"/>
    <p:sldId id="281" r:id="rId15"/>
    <p:sldId id="276" r:id="rId16"/>
    <p:sldId id="290" r:id="rId17"/>
    <p:sldId id="282" r:id="rId18"/>
    <p:sldId id="284" r:id="rId19"/>
    <p:sldId id="279" r:id="rId20"/>
    <p:sldId id="291" r:id="rId21"/>
    <p:sldId id="292" r:id="rId22"/>
    <p:sldId id="293" r:id="rId23"/>
    <p:sldId id="283" r:id="rId24"/>
    <p:sldId id="277" r:id="rId25"/>
    <p:sldId id="278" r:id="rId26"/>
    <p:sldId id="280" r:id="rId27"/>
    <p:sldId id="295" r:id="rId28"/>
    <p:sldId id="286" r:id="rId29"/>
    <p:sldId id="288" r:id="rId30"/>
    <p:sldId id="287" r:id="rId31"/>
    <p:sldId id="269" r:id="rId32"/>
    <p:sldId id="289" r:id="rId33"/>
    <p:sldId id="270" r:id="rId34"/>
    <p:sldId id="271" r:id="rId35"/>
    <p:sldId id="273" r:id="rId36"/>
    <p:sldId id="274" r:id="rId37"/>
    <p:sldId id="275" r:id="rId38"/>
    <p:sldId id="285" r:id="rId39"/>
    <p:sldId id="258" r:id="rId40"/>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9742" autoAdjust="0"/>
  </p:normalViewPr>
  <p:slideViewPr>
    <p:cSldViewPr snapToGrid="0">
      <p:cViewPr varScale="1">
        <p:scale>
          <a:sx n="29" d="100"/>
          <a:sy n="29" d="100"/>
        </p:scale>
        <p:origin x="128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C263-C566-4B30-9178-9A45F2CAAFFA}" type="datetimeFigureOut">
              <a:rPr lang="en-NG" smtClean="0"/>
              <a:t>01/07/2021</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127300-B62F-4479-9C34-C80C364B6F1B}" type="slidenum">
              <a:rPr lang="en-NG" smtClean="0"/>
              <a:t>‹#›</a:t>
            </a:fld>
            <a:endParaRPr lang="en-NG"/>
          </a:p>
        </p:txBody>
      </p:sp>
    </p:spTree>
    <p:extLst>
      <p:ext uri="{BB962C8B-B14F-4D97-AF65-F5344CB8AC3E}">
        <p14:creationId xmlns:p14="http://schemas.microsoft.com/office/powerpoint/2010/main" val="106999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NA_sequencin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en.wikipedia.org/wiki/Nucleotid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Human Genome Project</a:t>
            </a:r>
            <a:r>
              <a:rPr lang="en-GB" sz="1200" b="0" i="0" kern="1200" dirty="0">
                <a:solidFill>
                  <a:schemeClr val="tx1"/>
                </a:solidFill>
                <a:effectLst/>
                <a:latin typeface="+mn-lt"/>
                <a:ea typeface="+mn-ea"/>
                <a:cs typeface="+mn-cs"/>
              </a:rPr>
              <a:t> was the international research effort to determine the DNA sequence of the entire </a:t>
            </a:r>
            <a:r>
              <a:rPr lang="en-GB" sz="1200" b="1" i="0" kern="1200" dirty="0">
                <a:solidFill>
                  <a:schemeClr val="tx1"/>
                </a:solidFill>
                <a:effectLst/>
                <a:latin typeface="+mn-lt"/>
                <a:ea typeface="+mn-ea"/>
                <a:cs typeface="+mn-cs"/>
              </a:rPr>
              <a:t>human genome</a:t>
            </a:r>
            <a:endParaRPr lang="en-NG" dirty="0"/>
          </a:p>
        </p:txBody>
      </p:sp>
      <p:sp>
        <p:nvSpPr>
          <p:cNvPr id="4" name="Slide Number Placeholder 3"/>
          <p:cNvSpPr>
            <a:spLocks noGrp="1"/>
          </p:cNvSpPr>
          <p:nvPr>
            <p:ph type="sldNum" sz="quarter" idx="5"/>
          </p:nvPr>
        </p:nvSpPr>
        <p:spPr/>
        <p:txBody>
          <a:bodyPr/>
          <a:lstStyle/>
          <a:p>
            <a:fld id="{A6127300-B62F-4479-9C34-C80C364B6F1B}" type="slidenum">
              <a:rPr lang="en-NG" smtClean="0"/>
              <a:t>5</a:t>
            </a:fld>
            <a:endParaRPr lang="en-NG"/>
          </a:p>
        </p:txBody>
      </p:sp>
    </p:spTree>
    <p:extLst>
      <p:ext uri="{BB962C8B-B14F-4D97-AF65-F5344CB8AC3E}">
        <p14:creationId xmlns:p14="http://schemas.microsoft.com/office/powerpoint/2010/main" val="191632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Contigs</a:t>
            </a:r>
            <a:r>
              <a:rPr lang="en-GB" dirty="0"/>
              <a:t>: A stretch of continuous sequence, </a:t>
            </a:r>
            <a:r>
              <a:rPr lang="en-GB" i="1" dirty="0"/>
              <a:t>in silico</a:t>
            </a:r>
            <a:r>
              <a:rPr lang="en-GB" dirty="0"/>
              <a:t>, generated by aligning overlapping sequencing reads.</a:t>
            </a:r>
          </a:p>
          <a:p>
            <a:endParaRPr lang="en-NG" dirty="0"/>
          </a:p>
        </p:txBody>
      </p:sp>
      <p:sp>
        <p:nvSpPr>
          <p:cNvPr id="4" name="Slide Number Placeholder 3"/>
          <p:cNvSpPr>
            <a:spLocks noGrp="1"/>
          </p:cNvSpPr>
          <p:nvPr>
            <p:ph type="sldNum" sz="quarter" idx="5"/>
          </p:nvPr>
        </p:nvSpPr>
        <p:spPr/>
        <p:txBody>
          <a:bodyPr/>
          <a:lstStyle/>
          <a:p>
            <a:fld id="{A6127300-B62F-4479-9C34-C80C364B6F1B}" type="slidenum">
              <a:rPr lang="en-NG" smtClean="0"/>
              <a:t>23</a:t>
            </a:fld>
            <a:endParaRPr lang="en-NG"/>
          </a:p>
        </p:txBody>
      </p:sp>
    </p:spTree>
    <p:extLst>
      <p:ext uri="{BB962C8B-B14F-4D97-AF65-F5344CB8AC3E}">
        <p14:creationId xmlns:p14="http://schemas.microsoft.com/office/powerpoint/2010/main" val="102453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Read depth </a:t>
            </a:r>
            <a:r>
              <a:rPr lang="en-GB" dirty="0" err="1"/>
              <a:t>e.g</a:t>
            </a:r>
            <a:r>
              <a:rPr lang="en-GB" dirty="0"/>
              <a:t> For example, a whole genome sequenced at 30× coverage means that, on average, each base in the genome was sequenced 30 times. At higher levels of coverage, base calls can be made with a higher degree of confidence. </a:t>
            </a:r>
            <a:r>
              <a:rPr lang="en-GB" sz="1200" b="1" i="0" kern="1200" dirty="0">
                <a:solidFill>
                  <a:schemeClr val="tx1"/>
                </a:solidFill>
                <a:effectLst/>
                <a:latin typeface="+mn-lt"/>
                <a:ea typeface="+mn-ea"/>
                <a:cs typeface="+mn-cs"/>
              </a:rPr>
              <a:t>Coverage</a:t>
            </a:r>
            <a:r>
              <a:rPr lang="en-GB" sz="1200" b="0" i="0" kern="1200" dirty="0">
                <a:solidFill>
                  <a:schemeClr val="tx1"/>
                </a:solidFill>
                <a:effectLst/>
                <a:latin typeface="+mn-lt"/>
                <a:ea typeface="+mn-ea"/>
                <a:cs typeface="+mn-cs"/>
              </a:rPr>
              <a:t> (or depth) in </a:t>
            </a:r>
            <a:r>
              <a:rPr lang="en-GB" sz="1200" b="0" i="0" u="none" strike="noStrike" kern="1200" dirty="0">
                <a:solidFill>
                  <a:schemeClr val="tx1"/>
                </a:solidFill>
                <a:effectLst/>
                <a:latin typeface="+mn-lt"/>
                <a:ea typeface="+mn-ea"/>
                <a:cs typeface="+mn-cs"/>
                <a:hlinkClick r:id="rId3" tooltip="DNA sequencing"/>
              </a:rPr>
              <a:t>DNA sequencing</a:t>
            </a:r>
            <a:r>
              <a:rPr lang="en-GB" sz="1200" b="0" i="0" kern="1200" dirty="0">
                <a:solidFill>
                  <a:schemeClr val="tx1"/>
                </a:solidFill>
                <a:effectLst/>
                <a:latin typeface="+mn-lt"/>
                <a:ea typeface="+mn-ea"/>
                <a:cs typeface="+mn-cs"/>
              </a:rPr>
              <a:t> is the number of unique reads that include a given </a:t>
            </a:r>
            <a:r>
              <a:rPr lang="en-GB" sz="1200" b="0" i="0" u="none" strike="noStrike" kern="1200" dirty="0">
                <a:solidFill>
                  <a:schemeClr val="tx1"/>
                </a:solidFill>
                <a:effectLst/>
                <a:latin typeface="+mn-lt"/>
                <a:ea typeface="+mn-ea"/>
                <a:cs typeface="+mn-cs"/>
                <a:hlinkClick r:id="rId4" tooltip="Nucleotide"/>
              </a:rPr>
              <a:t>nucleotide</a:t>
            </a:r>
            <a:r>
              <a:rPr lang="en-GB" sz="1200" b="0" i="0" kern="1200" dirty="0">
                <a:solidFill>
                  <a:schemeClr val="tx1"/>
                </a:solidFill>
                <a:effectLst/>
                <a:latin typeface="+mn-lt"/>
                <a:ea typeface="+mn-ea"/>
                <a:cs typeface="+mn-cs"/>
              </a:rPr>
              <a:t> in the reconstructed sequence</a:t>
            </a:r>
            <a:endParaRPr lang="en-NG" dirty="0">
              <a:latin typeface="Lucida Sans" panose="020B0602030504020204" pitchFamily="34" charset="0"/>
            </a:endParaRPr>
          </a:p>
          <a:p>
            <a:endParaRPr lang="en-GB" dirty="0"/>
          </a:p>
          <a:p>
            <a:r>
              <a:rPr lang="en-GB" dirty="0"/>
              <a:t>Adapters cont’d: The adapters are complementary to the short sequences present on the surface of Illumina flow cells.</a:t>
            </a:r>
          </a:p>
          <a:p>
            <a:endParaRPr lang="en-GB" dirty="0"/>
          </a:p>
          <a:p>
            <a:r>
              <a:rPr lang="en-GB" dirty="0"/>
              <a:t>Read length: </a:t>
            </a:r>
            <a:r>
              <a:rPr lang="en-GB" sz="1200" b="0" i="0" kern="1200" dirty="0">
                <a:solidFill>
                  <a:schemeClr val="tx1"/>
                </a:solidFill>
                <a:effectLst/>
                <a:latin typeface="+mn-lt"/>
                <a:ea typeface="+mn-ea"/>
                <a:cs typeface="+mn-cs"/>
              </a:rPr>
              <a:t>Because long reads allow for more sequence overlap, they are useful for </a:t>
            </a:r>
            <a:r>
              <a:rPr lang="en-GB" sz="1200" b="0" i="1" kern="1200" dirty="0">
                <a:solidFill>
                  <a:schemeClr val="tx1"/>
                </a:solidFill>
                <a:effectLst/>
                <a:latin typeface="+mn-lt"/>
                <a:ea typeface="+mn-ea"/>
                <a:cs typeface="+mn-cs"/>
              </a:rPr>
              <a:t>de novo</a:t>
            </a:r>
            <a:r>
              <a:rPr lang="en-GB" sz="1200" b="0" i="0" kern="1200" dirty="0">
                <a:solidFill>
                  <a:schemeClr val="tx1"/>
                </a:solidFill>
                <a:effectLst/>
                <a:latin typeface="+mn-lt"/>
                <a:ea typeface="+mn-ea"/>
                <a:cs typeface="+mn-cs"/>
              </a:rPr>
              <a:t> assembly and resolving repetitive areas of the genome with greater confidence.</a:t>
            </a:r>
            <a:endParaRPr lang="en-NG" dirty="0"/>
          </a:p>
          <a:p>
            <a:endParaRPr lang="en-NG" dirty="0"/>
          </a:p>
        </p:txBody>
      </p:sp>
      <p:sp>
        <p:nvSpPr>
          <p:cNvPr id="4" name="Slide Number Placeholder 3"/>
          <p:cNvSpPr>
            <a:spLocks noGrp="1"/>
          </p:cNvSpPr>
          <p:nvPr>
            <p:ph type="sldNum" sz="quarter" idx="5"/>
          </p:nvPr>
        </p:nvSpPr>
        <p:spPr/>
        <p:txBody>
          <a:bodyPr/>
          <a:lstStyle/>
          <a:p>
            <a:fld id="{A6127300-B62F-4479-9C34-C80C364B6F1B}" type="slidenum">
              <a:rPr lang="en-NG" smtClean="0"/>
              <a:t>25</a:t>
            </a:fld>
            <a:endParaRPr lang="en-NG"/>
          </a:p>
        </p:txBody>
      </p:sp>
    </p:spTree>
    <p:extLst>
      <p:ext uri="{BB962C8B-B14F-4D97-AF65-F5344CB8AC3E}">
        <p14:creationId xmlns:p14="http://schemas.microsoft.com/office/powerpoint/2010/main" val="117416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Assembly of fragment sequences into higher order structures based on their overlap and reference sequence, where appropriate.</a:t>
            </a:r>
          </a:p>
          <a:p>
            <a:endParaRPr lang="en-NG" dirty="0"/>
          </a:p>
        </p:txBody>
      </p:sp>
      <p:sp>
        <p:nvSpPr>
          <p:cNvPr id="4" name="Slide Number Placeholder 3"/>
          <p:cNvSpPr>
            <a:spLocks noGrp="1"/>
          </p:cNvSpPr>
          <p:nvPr>
            <p:ph type="sldNum" sz="quarter" idx="5"/>
          </p:nvPr>
        </p:nvSpPr>
        <p:spPr/>
        <p:txBody>
          <a:bodyPr/>
          <a:lstStyle/>
          <a:p>
            <a:fld id="{A6127300-B62F-4479-9C34-C80C364B6F1B}" type="slidenum">
              <a:rPr lang="en-NG" smtClean="0"/>
              <a:t>31</a:t>
            </a:fld>
            <a:endParaRPr lang="en-NG"/>
          </a:p>
        </p:txBody>
      </p:sp>
    </p:spTree>
    <p:extLst>
      <p:ext uri="{BB962C8B-B14F-4D97-AF65-F5344CB8AC3E}">
        <p14:creationId xmlns:p14="http://schemas.microsoft.com/office/powerpoint/2010/main" val="1929678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2.wdp"/><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B90B-60C1-4BC2-B3AE-E0C1933D886A}"/>
              </a:ext>
            </a:extLst>
          </p:cNvPr>
          <p:cNvSpPr>
            <a:spLocks noGrp="1"/>
          </p:cNvSpPr>
          <p:nvPr>
            <p:ph type="ctrTitle"/>
          </p:nvPr>
        </p:nvSpPr>
        <p:spPr>
          <a:xfrm>
            <a:off x="1524000" y="1122363"/>
            <a:ext cx="9037320" cy="1778478"/>
          </a:xfrm>
        </p:spPr>
        <p:txBody>
          <a:bodyPr anchor="b"/>
          <a:lstStyle>
            <a:lvl1pPr algn="ctr">
              <a:defRPr sz="6000"/>
            </a:lvl1pPr>
          </a:lstStyle>
          <a:p>
            <a:r>
              <a:rPr lang="en-US"/>
              <a:t>Click to edit Master title style</a:t>
            </a:r>
            <a:endParaRPr lang="en-NG" dirty="0"/>
          </a:p>
        </p:txBody>
      </p:sp>
      <p:sp>
        <p:nvSpPr>
          <p:cNvPr id="3" name="Subtitle 2">
            <a:extLst>
              <a:ext uri="{FF2B5EF4-FFF2-40B4-BE49-F238E27FC236}">
                <a16:creationId xmlns:a16="http://schemas.microsoft.com/office/drawing/2014/main" id="{97379907-99FC-4286-A57F-9B5E0AAA89E2}"/>
              </a:ext>
            </a:extLst>
          </p:cNvPr>
          <p:cNvSpPr>
            <a:spLocks noGrp="1"/>
          </p:cNvSpPr>
          <p:nvPr>
            <p:ph type="subTitle" idx="1"/>
          </p:nvPr>
        </p:nvSpPr>
        <p:spPr>
          <a:xfrm>
            <a:off x="1524000" y="3138741"/>
            <a:ext cx="903732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7110FA6A-DCB5-4770-B4F5-EC80063F4C64}"/>
              </a:ext>
            </a:extLst>
          </p:cNvPr>
          <p:cNvSpPr>
            <a:spLocks noGrp="1"/>
          </p:cNvSpPr>
          <p:nvPr>
            <p:ph type="dt" sz="half" idx="10"/>
          </p:nvPr>
        </p:nvSpPr>
        <p:spPr>
          <a:xfrm>
            <a:off x="7818120" y="4955195"/>
            <a:ext cx="2743200" cy="365125"/>
          </a:xfrm>
        </p:spPr>
        <p:txBody>
          <a:bodyPr/>
          <a:lstStyle/>
          <a:p>
            <a:endParaRPr lang="en-NG" dirty="0"/>
          </a:p>
        </p:txBody>
      </p:sp>
      <p:pic>
        <p:nvPicPr>
          <p:cNvPr id="16" name="Picture 15">
            <a:extLst>
              <a:ext uri="{FF2B5EF4-FFF2-40B4-BE49-F238E27FC236}">
                <a16:creationId xmlns:a16="http://schemas.microsoft.com/office/drawing/2014/main" id="{3A4C5A4E-7842-4544-A605-2AC985278C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800" y="5083754"/>
            <a:ext cx="3383280" cy="757854"/>
          </a:xfrm>
          <a:prstGeom prst="rect">
            <a:avLst/>
          </a:prstGeom>
        </p:spPr>
      </p:pic>
    </p:spTree>
    <p:extLst>
      <p:ext uri="{BB962C8B-B14F-4D97-AF65-F5344CB8AC3E}">
        <p14:creationId xmlns:p14="http://schemas.microsoft.com/office/powerpoint/2010/main" val="2636396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E9B3-EAF6-4ABB-BE9E-EBF2EF08A48A}"/>
              </a:ext>
            </a:extLst>
          </p:cNvPr>
          <p:cNvSpPr>
            <a:spLocks noGrp="1"/>
          </p:cNvSpPr>
          <p:nvPr>
            <p:ph type="title"/>
          </p:nvPr>
        </p:nvSpPr>
        <p:spPr>
          <a:xfrm>
            <a:off x="838200" y="1055368"/>
            <a:ext cx="10515600" cy="1325563"/>
          </a:xfrm>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C18D51B5-C9ED-46BA-9756-53EB3678C550}"/>
              </a:ext>
            </a:extLst>
          </p:cNvPr>
          <p:cNvSpPr>
            <a:spLocks noGrp="1"/>
          </p:cNvSpPr>
          <p:nvPr>
            <p:ph idx="1"/>
          </p:nvPr>
        </p:nvSpPr>
        <p:spPr>
          <a:xfrm>
            <a:off x="838200" y="2560319"/>
            <a:ext cx="10515600" cy="36166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pic>
        <p:nvPicPr>
          <p:cNvPr id="7" name="Picture 6">
            <a:extLst>
              <a:ext uri="{FF2B5EF4-FFF2-40B4-BE49-F238E27FC236}">
                <a16:creationId xmlns:a16="http://schemas.microsoft.com/office/drawing/2014/main" id="{6D47BD7D-8139-4422-8224-72566B0875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120" y="118126"/>
            <a:ext cx="3383280" cy="757854"/>
          </a:xfrm>
          <a:prstGeom prst="rect">
            <a:avLst/>
          </a:prstGeom>
        </p:spPr>
      </p:pic>
    </p:spTree>
    <p:extLst>
      <p:ext uri="{BB962C8B-B14F-4D97-AF65-F5344CB8AC3E}">
        <p14:creationId xmlns:p14="http://schemas.microsoft.com/office/powerpoint/2010/main" val="4058321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6349-CA0A-42DD-B80D-EF4DCF11AF69}"/>
              </a:ext>
            </a:extLst>
          </p:cNvPr>
          <p:cNvSpPr>
            <a:spLocks noGrp="1"/>
          </p:cNvSpPr>
          <p:nvPr>
            <p:ph type="title"/>
          </p:nvPr>
        </p:nvSpPr>
        <p:spPr>
          <a:xfrm>
            <a:off x="838200" y="837565"/>
            <a:ext cx="10515600" cy="1325563"/>
          </a:xfrm>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8D8EE645-04A8-4041-8216-A6418453C64D}"/>
              </a:ext>
            </a:extLst>
          </p:cNvPr>
          <p:cNvSpPr>
            <a:spLocks noGrp="1"/>
          </p:cNvSpPr>
          <p:nvPr>
            <p:ph sz="half" idx="1"/>
          </p:nvPr>
        </p:nvSpPr>
        <p:spPr>
          <a:xfrm>
            <a:off x="838201" y="232854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E05BE3C5-BBF2-44AB-B73B-74A56FF49B57}"/>
              </a:ext>
            </a:extLst>
          </p:cNvPr>
          <p:cNvSpPr>
            <a:spLocks noGrp="1"/>
          </p:cNvSpPr>
          <p:nvPr>
            <p:ph sz="half" idx="2"/>
          </p:nvPr>
        </p:nvSpPr>
        <p:spPr>
          <a:xfrm>
            <a:off x="6355080" y="2340610"/>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pic>
        <p:nvPicPr>
          <p:cNvPr id="8" name="Picture 7">
            <a:extLst>
              <a:ext uri="{FF2B5EF4-FFF2-40B4-BE49-F238E27FC236}">
                <a16:creationId xmlns:a16="http://schemas.microsoft.com/office/drawing/2014/main" id="{C3EB46D3-34CE-4BDD-BCF0-66C78FD819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960" y="79711"/>
            <a:ext cx="3383280" cy="757854"/>
          </a:xfrm>
          <a:prstGeom prst="rect">
            <a:avLst/>
          </a:prstGeom>
        </p:spPr>
      </p:pic>
    </p:spTree>
    <p:extLst>
      <p:ext uri="{BB962C8B-B14F-4D97-AF65-F5344CB8AC3E}">
        <p14:creationId xmlns:p14="http://schemas.microsoft.com/office/powerpoint/2010/main" val="2386455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6711E-E2E3-4B54-9A77-EFD239574FCF}"/>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6E9E42BC-C094-4CBC-AC74-2C409CB114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2F56C3-96F1-418E-A6E6-75A834FE28F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E8A11C66-2FB4-4CFB-A578-7CE2EE1949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B77A1F-E7B6-4A21-BB83-02CB93660C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B520426D-5E3A-4497-97A8-971C9A7BD164}"/>
              </a:ext>
            </a:extLst>
          </p:cNvPr>
          <p:cNvSpPr>
            <a:spLocks noGrp="1"/>
          </p:cNvSpPr>
          <p:nvPr>
            <p:ph type="dt" sz="half" idx="10"/>
          </p:nvPr>
        </p:nvSpPr>
        <p:spPr/>
        <p:txBody>
          <a:bodyPr/>
          <a:lstStyle/>
          <a:p>
            <a:endParaRPr lang="en-NG"/>
          </a:p>
        </p:txBody>
      </p:sp>
      <p:sp>
        <p:nvSpPr>
          <p:cNvPr id="8" name="Footer Placeholder 7">
            <a:extLst>
              <a:ext uri="{FF2B5EF4-FFF2-40B4-BE49-F238E27FC236}">
                <a16:creationId xmlns:a16="http://schemas.microsoft.com/office/drawing/2014/main" id="{7A1D4438-8A5B-4684-9524-C26E98BD9F67}"/>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47F70823-C868-46EF-A8E2-8ED65453D31F}"/>
              </a:ext>
            </a:extLst>
          </p:cNvPr>
          <p:cNvSpPr>
            <a:spLocks noGrp="1"/>
          </p:cNvSpPr>
          <p:nvPr>
            <p:ph type="sldNum" sz="quarter" idx="12"/>
          </p:nvPr>
        </p:nvSpPr>
        <p:spPr/>
        <p:txBody>
          <a:bodyPr/>
          <a:lstStyle/>
          <a:p>
            <a:fld id="{A392F643-7FC8-461B-9EE0-DF71888AA418}" type="slidenum">
              <a:rPr lang="en-NG" smtClean="0"/>
              <a:t>‹#›</a:t>
            </a:fld>
            <a:endParaRPr lang="en-NG"/>
          </a:p>
        </p:txBody>
      </p:sp>
    </p:spTree>
    <p:extLst>
      <p:ext uri="{BB962C8B-B14F-4D97-AF65-F5344CB8AC3E}">
        <p14:creationId xmlns:p14="http://schemas.microsoft.com/office/powerpoint/2010/main" val="212848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57F9-0599-43C0-806B-0F7078FA638D}"/>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FA4E41A2-E959-4CEB-85B2-F0A18C9905BD}"/>
              </a:ext>
            </a:extLst>
          </p:cNvPr>
          <p:cNvSpPr>
            <a:spLocks noGrp="1"/>
          </p:cNvSpPr>
          <p:nvPr>
            <p:ph type="dt" sz="half" idx="10"/>
          </p:nvPr>
        </p:nvSpPr>
        <p:spPr/>
        <p:txBody>
          <a:bodyPr/>
          <a:lstStyle/>
          <a:p>
            <a:endParaRPr lang="en-NG"/>
          </a:p>
        </p:txBody>
      </p:sp>
      <p:sp>
        <p:nvSpPr>
          <p:cNvPr id="4" name="Footer Placeholder 3">
            <a:extLst>
              <a:ext uri="{FF2B5EF4-FFF2-40B4-BE49-F238E27FC236}">
                <a16:creationId xmlns:a16="http://schemas.microsoft.com/office/drawing/2014/main" id="{1FCB606A-8CF5-4F25-92E2-BCD02993C12B}"/>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F8141B3F-3D62-40DD-B0FC-C3E037E77DD5}"/>
              </a:ext>
            </a:extLst>
          </p:cNvPr>
          <p:cNvSpPr>
            <a:spLocks noGrp="1"/>
          </p:cNvSpPr>
          <p:nvPr>
            <p:ph type="sldNum" sz="quarter" idx="12"/>
          </p:nvPr>
        </p:nvSpPr>
        <p:spPr/>
        <p:txBody>
          <a:bodyPr/>
          <a:lstStyle/>
          <a:p>
            <a:fld id="{A392F643-7FC8-461B-9EE0-DF71888AA418}" type="slidenum">
              <a:rPr lang="en-NG" smtClean="0"/>
              <a:t>‹#›</a:t>
            </a:fld>
            <a:endParaRPr lang="en-NG"/>
          </a:p>
        </p:txBody>
      </p:sp>
    </p:spTree>
    <p:extLst>
      <p:ext uri="{BB962C8B-B14F-4D97-AF65-F5344CB8AC3E}">
        <p14:creationId xmlns:p14="http://schemas.microsoft.com/office/powerpoint/2010/main" val="55593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7717-F919-48A1-A7F9-E0D9FBE362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BF1D20B2-0375-4F1F-B288-0A07C62E0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0253644A-1AA8-41CD-AB92-3240CE623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B2C776-A544-4637-A3B4-674AFECB0645}"/>
              </a:ext>
            </a:extLst>
          </p:cNvPr>
          <p:cNvSpPr>
            <a:spLocks noGrp="1"/>
          </p:cNvSpPr>
          <p:nvPr>
            <p:ph type="dt" sz="half" idx="10"/>
          </p:nvPr>
        </p:nvSpPr>
        <p:spPr/>
        <p:txBody>
          <a:bodyPr/>
          <a:lstStyle/>
          <a:p>
            <a:endParaRPr lang="en-NG"/>
          </a:p>
        </p:txBody>
      </p:sp>
      <p:sp>
        <p:nvSpPr>
          <p:cNvPr id="6" name="Footer Placeholder 5">
            <a:extLst>
              <a:ext uri="{FF2B5EF4-FFF2-40B4-BE49-F238E27FC236}">
                <a16:creationId xmlns:a16="http://schemas.microsoft.com/office/drawing/2014/main" id="{31C2E8A8-AD0D-4B3A-90C5-803E4F96980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494F42F-10BB-4A84-B222-B225A9B47298}"/>
              </a:ext>
            </a:extLst>
          </p:cNvPr>
          <p:cNvSpPr>
            <a:spLocks noGrp="1"/>
          </p:cNvSpPr>
          <p:nvPr>
            <p:ph type="sldNum" sz="quarter" idx="12"/>
          </p:nvPr>
        </p:nvSpPr>
        <p:spPr/>
        <p:txBody>
          <a:bodyPr/>
          <a:lstStyle/>
          <a:p>
            <a:fld id="{A392F643-7FC8-461B-9EE0-DF71888AA418}" type="slidenum">
              <a:rPr lang="en-NG" smtClean="0"/>
              <a:t>‹#›</a:t>
            </a:fld>
            <a:endParaRPr lang="en-NG"/>
          </a:p>
        </p:txBody>
      </p:sp>
    </p:spTree>
    <p:extLst>
      <p:ext uri="{BB962C8B-B14F-4D97-AF65-F5344CB8AC3E}">
        <p14:creationId xmlns:p14="http://schemas.microsoft.com/office/powerpoint/2010/main" val="3183127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EFA9-FB07-41D0-BC58-AD6A4EFAAB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CE71B9F7-9CA7-48AA-B3EB-8752E6EF1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G"/>
          </a:p>
        </p:txBody>
      </p:sp>
      <p:sp>
        <p:nvSpPr>
          <p:cNvPr id="4" name="Text Placeholder 3">
            <a:extLst>
              <a:ext uri="{FF2B5EF4-FFF2-40B4-BE49-F238E27FC236}">
                <a16:creationId xmlns:a16="http://schemas.microsoft.com/office/drawing/2014/main" id="{05BB1929-2528-476B-A437-707B79C9F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EA686-91CE-4C4A-AB6C-58D6AC68D8A1}"/>
              </a:ext>
            </a:extLst>
          </p:cNvPr>
          <p:cNvSpPr>
            <a:spLocks noGrp="1"/>
          </p:cNvSpPr>
          <p:nvPr>
            <p:ph type="dt" sz="half" idx="10"/>
          </p:nvPr>
        </p:nvSpPr>
        <p:spPr/>
        <p:txBody>
          <a:bodyPr/>
          <a:lstStyle/>
          <a:p>
            <a:endParaRPr lang="en-NG"/>
          </a:p>
        </p:txBody>
      </p:sp>
      <p:sp>
        <p:nvSpPr>
          <p:cNvPr id="6" name="Footer Placeholder 5">
            <a:extLst>
              <a:ext uri="{FF2B5EF4-FFF2-40B4-BE49-F238E27FC236}">
                <a16:creationId xmlns:a16="http://schemas.microsoft.com/office/drawing/2014/main" id="{D8700F55-B41C-4837-A0CA-91B4A4FE0190}"/>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721FF610-7A01-4703-8699-86A13AD219A7}"/>
              </a:ext>
            </a:extLst>
          </p:cNvPr>
          <p:cNvSpPr>
            <a:spLocks noGrp="1"/>
          </p:cNvSpPr>
          <p:nvPr>
            <p:ph type="sldNum" sz="quarter" idx="12"/>
          </p:nvPr>
        </p:nvSpPr>
        <p:spPr/>
        <p:txBody>
          <a:bodyPr/>
          <a:lstStyle/>
          <a:p>
            <a:fld id="{A392F643-7FC8-461B-9EE0-DF71888AA418}" type="slidenum">
              <a:rPr lang="en-NG" smtClean="0"/>
              <a:t>‹#›</a:t>
            </a:fld>
            <a:endParaRPr lang="en-NG"/>
          </a:p>
        </p:txBody>
      </p:sp>
    </p:spTree>
    <p:extLst>
      <p:ext uri="{BB962C8B-B14F-4D97-AF65-F5344CB8AC3E}">
        <p14:creationId xmlns:p14="http://schemas.microsoft.com/office/powerpoint/2010/main" val="1960168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0BBD27-305B-4D26-9C6D-72A5EDC9295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46005" y="5432936"/>
            <a:ext cx="2169795" cy="1399868"/>
          </a:xfrm>
          <a:prstGeom prst="rect">
            <a:avLst/>
          </a:prstGeom>
        </p:spPr>
      </p:pic>
      <p:pic>
        <p:nvPicPr>
          <p:cNvPr id="8" name="Picture 7">
            <a:extLst>
              <a:ext uri="{FF2B5EF4-FFF2-40B4-BE49-F238E27FC236}">
                <a16:creationId xmlns:a16="http://schemas.microsoft.com/office/drawing/2014/main" id="{9E297F94-C676-4520-928E-F91063D105B6}"/>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756660" y="5163434"/>
            <a:ext cx="1577340" cy="1577340"/>
          </a:xfrm>
          <a:prstGeom prst="rect">
            <a:avLst/>
          </a:prstGeom>
        </p:spPr>
      </p:pic>
      <p:pic>
        <p:nvPicPr>
          <p:cNvPr id="10" name="Picture 9">
            <a:extLst>
              <a:ext uri="{FF2B5EF4-FFF2-40B4-BE49-F238E27FC236}">
                <a16:creationId xmlns:a16="http://schemas.microsoft.com/office/drawing/2014/main" id="{3AC49AF8-3DB8-4C4D-854A-EA73C335FC21}"/>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12080" y="4869180"/>
            <a:ext cx="1988820" cy="1988820"/>
          </a:xfrm>
          <a:prstGeom prst="rect">
            <a:avLst/>
          </a:prstGeom>
        </p:spPr>
      </p:pic>
      <p:pic>
        <p:nvPicPr>
          <p:cNvPr id="12" name="Picture 11">
            <a:extLst>
              <a:ext uri="{FF2B5EF4-FFF2-40B4-BE49-F238E27FC236}">
                <a16:creationId xmlns:a16="http://schemas.microsoft.com/office/drawing/2014/main" id="{7C942406-2EE6-4957-8AFB-A5564E4C584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9616" y="5463528"/>
            <a:ext cx="3648464" cy="1236233"/>
          </a:xfrm>
          <a:prstGeom prst="rect">
            <a:avLst/>
          </a:prstGeom>
        </p:spPr>
      </p:pic>
      <p:sp>
        <p:nvSpPr>
          <p:cNvPr id="14" name="Text Placeholder 13">
            <a:extLst>
              <a:ext uri="{FF2B5EF4-FFF2-40B4-BE49-F238E27FC236}">
                <a16:creationId xmlns:a16="http://schemas.microsoft.com/office/drawing/2014/main" id="{CD502693-C26A-461F-8CE8-243BAA77EC89}"/>
              </a:ext>
            </a:extLst>
          </p:cNvPr>
          <p:cNvSpPr>
            <a:spLocks noGrp="1"/>
          </p:cNvSpPr>
          <p:nvPr>
            <p:ph type="body" sz="quarter" idx="10" hasCustomPrompt="1"/>
          </p:nvPr>
        </p:nvSpPr>
        <p:spPr>
          <a:xfrm>
            <a:off x="1221863" y="1295399"/>
            <a:ext cx="3532505" cy="807721"/>
          </a:xfrm>
          <a:noFill/>
          <a:ln>
            <a:solidFill>
              <a:schemeClr val="bg2"/>
            </a:solidFill>
          </a:ln>
        </p:spPr>
        <p:txBody>
          <a:bodyPr>
            <a:normAutofit/>
          </a:bodyPr>
          <a:lstStyle>
            <a:lvl1pPr marL="0" indent="0">
              <a:buNone/>
              <a:defRPr sz="4800" b="1"/>
            </a:lvl1pPr>
            <a:lvl5pPr>
              <a:defRPr/>
            </a:lvl5pPr>
          </a:lstStyle>
          <a:p>
            <a:pPr lvl="0"/>
            <a:r>
              <a:rPr lang="en-US" dirty="0"/>
              <a:t>Thank you</a:t>
            </a:r>
            <a:endParaRPr lang="en-NG" dirty="0"/>
          </a:p>
        </p:txBody>
      </p:sp>
      <p:pic>
        <p:nvPicPr>
          <p:cNvPr id="15" name="Picture 14">
            <a:extLst>
              <a:ext uri="{FF2B5EF4-FFF2-40B4-BE49-F238E27FC236}">
                <a16:creationId xmlns:a16="http://schemas.microsoft.com/office/drawing/2014/main" id="{EA2610CD-D85C-46B6-BF54-BE5BDC8F2F93}"/>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33400" y="158239"/>
            <a:ext cx="3383280" cy="757854"/>
          </a:xfrm>
          <a:prstGeom prst="rect">
            <a:avLst/>
          </a:prstGeom>
        </p:spPr>
      </p:pic>
      <p:pic>
        <p:nvPicPr>
          <p:cNvPr id="17" name="Picture 16">
            <a:extLst>
              <a:ext uri="{FF2B5EF4-FFF2-40B4-BE49-F238E27FC236}">
                <a16:creationId xmlns:a16="http://schemas.microsoft.com/office/drawing/2014/main" id="{52183762-F7F9-42B1-AEC5-F6C445240EB6}"/>
              </a:ext>
            </a:extLst>
          </p:cNvPr>
          <p:cNvPicPr>
            <a:picLocks noChangeAspect="1"/>
          </p:cNvPicPr>
          <p:nvPr userDrawn="1"/>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85623" y="5567171"/>
            <a:ext cx="3142298" cy="1132590"/>
          </a:xfrm>
          <a:prstGeom prst="rect">
            <a:avLst/>
          </a:prstGeom>
        </p:spPr>
      </p:pic>
    </p:spTree>
    <p:extLst>
      <p:ext uri="{BB962C8B-B14F-4D97-AF65-F5344CB8AC3E}">
        <p14:creationId xmlns:p14="http://schemas.microsoft.com/office/powerpoint/2010/main" val="93080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6B588-129A-4F9A-A726-46BBB506E30D}"/>
              </a:ext>
            </a:extLst>
          </p:cNvPr>
          <p:cNvSpPr>
            <a:spLocks noGrp="1"/>
          </p:cNvSpPr>
          <p:nvPr>
            <p:ph type="title"/>
          </p:nvPr>
        </p:nvSpPr>
        <p:spPr>
          <a:xfrm>
            <a:off x="838200" y="1207768"/>
            <a:ext cx="10515600" cy="1325563"/>
          </a:xfrm>
          <a:prstGeom prst="rect">
            <a:avLst/>
          </a:prstGeom>
        </p:spPr>
        <p:txBody>
          <a:bodyPr vert="horz" lIns="91440" tIns="45720" rIns="91440" bIns="45720" rtlCol="0" anchor="ctr">
            <a:normAutofit/>
          </a:bodyPr>
          <a:lstStyle/>
          <a:p>
            <a:r>
              <a:rPr lang="en-US"/>
              <a:t>Click to edit Master title style</a:t>
            </a:r>
            <a:endParaRPr lang="en-NG" dirty="0"/>
          </a:p>
        </p:txBody>
      </p:sp>
      <p:sp>
        <p:nvSpPr>
          <p:cNvPr id="3" name="Text Placeholder 2">
            <a:extLst>
              <a:ext uri="{FF2B5EF4-FFF2-40B4-BE49-F238E27FC236}">
                <a16:creationId xmlns:a16="http://schemas.microsoft.com/office/drawing/2014/main" id="{66A9AE9A-79FA-45D3-A121-F626F55F5D36}"/>
              </a:ext>
            </a:extLst>
          </p:cNvPr>
          <p:cNvSpPr>
            <a:spLocks noGrp="1"/>
          </p:cNvSpPr>
          <p:nvPr>
            <p:ph type="body" idx="1"/>
          </p:nvPr>
        </p:nvSpPr>
        <p:spPr>
          <a:xfrm>
            <a:off x="838200" y="2712719"/>
            <a:ext cx="10515600" cy="346424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F1169FC2-6F4C-4DFA-961F-3F0861551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G"/>
          </a:p>
        </p:txBody>
      </p:sp>
      <p:sp>
        <p:nvSpPr>
          <p:cNvPr id="5" name="Footer Placeholder 4">
            <a:extLst>
              <a:ext uri="{FF2B5EF4-FFF2-40B4-BE49-F238E27FC236}">
                <a16:creationId xmlns:a16="http://schemas.microsoft.com/office/drawing/2014/main" id="{8641CBAF-D452-4B2E-AB50-138B97905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AC47A47F-E844-4A33-B271-76849DE672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2F643-7FC8-461B-9EE0-DF71888AA418}" type="slidenum">
              <a:rPr lang="en-NG" smtClean="0"/>
              <a:t>‹#›</a:t>
            </a:fld>
            <a:endParaRPr lang="en-NG"/>
          </a:p>
        </p:txBody>
      </p:sp>
    </p:spTree>
    <p:extLst>
      <p:ext uri="{BB962C8B-B14F-4D97-AF65-F5344CB8AC3E}">
        <p14:creationId xmlns:p14="http://schemas.microsoft.com/office/powerpoint/2010/main" val="273387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5" r:id="rId8"/>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eqme.eu/en/magazine/glossary" TargetMode="External"/><Relationship Id="rId2" Type="http://schemas.openxmlformats.org/officeDocument/2006/relationships/hyperlink" Target="https://www.illumina.com/science/technology/next-generation-sequencing/beginners/glossary.html" TargetMode="External"/><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Thymine" TargetMode="External"/><Relationship Id="rId3" Type="http://schemas.openxmlformats.org/officeDocument/2006/relationships/hyperlink" Target="https://en.wikipedia.org/wiki/Nucleotides" TargetMode="External"/><Relationship Id="rId7" Type="http://schemas.openxmlformats.org/officeDocument/2006/relationships/hyperlink" Target="https://en.wikipedia.org/wiki/Cytosine" TargetMode="External"/><Relationship Id="rId2" Type="http://schemas.openxmlformats.org/officeDocument/2006/relationships/hyperlink" Target="https://en.wikipedia.org/wiki/Nucleic_acid_sequence" TargetMode="External"/><Relationship Id="rId1" Type="http://schemas.openxmlformats.org/officeDocument/2006/relationships/slideLayout" Target="../slideLayouts/slideLayout2.xml"/><Relationship Id="rId6" Type="http://schemas.openxmlformats.org/officeDocument/2006/relationships/hyperlink" Target="https://en.wikipedia.org/wiki/Guanine" TargetMode="External"/><Relationship Id="rId5" Type="http://schemas.openxmlformats.org/officeDocument/2006/relationships/hyperlink" Target="https://en.wikipedia.org/wiki/Adenine" TargetMode="External"/><Relationship Id="rId4" Type="http://schemas.openxmlformats.org/officeDocument/2006/relationships/hyperlink" Target="https://en.wikipedia.org/wiki/DNA"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28.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openxmlformats.org/officeDocument/2006/relationships/hyperlink" Target="https://www.seqme.eu/en/magazine/glossary" TargetMode="External"/><Relationship Id="rId2" Type="http://schemas.openxmlformats.org/officeDocument/2006/relationships/hyperlink" Target="https://www.illumina.com/science/technology/next-generation-sequencing/beginners/glossary.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Nucleotides" TargetMode="External"/><Relationship Id="rId7" Type="http://schemas.openxmlformats.org/officeDocument/2006/relationships/image" Target="../media/image8.png"/><Relationship Id="rId2" Type="http://schemas.openxmlformats.org/officeDocument/2006/relationships/hyperlink" Target="https://en.wikipedia.org/wiki/Nucleic_acid_sequence" TargetMode="Externa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hyperlink" Target="https://en.wikipedia.org/wiki/DN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fCd6B5HRaZ8" TargetMode="External"/><Relationship Id="rId2" Type="http://schemas.openxmlformats.org/officeDocument/2006/relationships/hyperlink" Target="https://www.youtube.com/watch?v=jFCD8Q6qSTM&amp;t=176s" TargetMode="External"/><Relationship Id="rId1" Type="http://schemas.openxmlformats.org/officeDocument/2006/relationships/slideLayout" Target="../slideLayouts/slideLayout2.xml"/><Relationship Id="rId4" Type="http://schemas.openxmlformats.org/officeDocument/2006/relationships/hyperlink" Target="https://www.youtube.com/watch?v=Jnk_4Maf5Fk"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CB1F-28CD-4166-9605-78543FE045BC}"/>
              </a:ext>
            </a:extLst>
          </p:cNvPr>
          <p:cNvSpPr>
            <a:spLocks noGrp="1"/>
          </p:cNvSpPr>
          <p:nvPr>
            <p:ph type="ctrTitle"/>
          </p:nvPr>
        </p:nvSpPr>
        <p:spPr>
          <a:xfrm>
            <a:off x="1523999" y="1223961"/>
            <a:ext cx="9618133" cy="1778478"/>
          </a:xfrm>
        </p:spPr>
        <p:txBody>
          <a:bodyPr>
            <a:normAutofit fontScale="90000"/>
          </a:bodyPr>
          <a:lstStyle/>
          <a:p>
            <a:r>
              <a:rPr lang="en-GB" sz="4000" dirty="0">
                <a:latin typeface="Lucida Sans" panose="020B0602030504020204" pitchFamily="34" charset="77"/>
              </a:rPr>
              <a:t>BIOINFORMATICS TRAINING MODULE 1:</a:t>
            </a:r>
            <a:br>
              <a:rPr lang="en-GB" sz="4000" dirty="0">
                <a:latin typeface="Lucida Sans" panose="020B0602030504020204" pitchFamily="34" charset="77"/>
              </a:rPr>
            </a:br>
            <a:r>
              <a:rPr lang="en-GB" sz="4000" dirty="0">
                <a:latin typeface="Lucida Sans" panose="020B0602030504020204" pitchFamily="34" charset="77"/>
              </a:rPr>
              <a:t> </a:t>
            </a:r>
            <a:br>
              <a:rPr lang="en-GB" sz="4000" dirty="0">
                <a:latin typeface="Lucida Sans" panose="020B0602030504020204" pitchFamily="34" charset="77"/>
              </a:rPr>
            </a:br>
            <a:r>
              <a:rPr lang="en-NG" sz="4000" dirty="0">
                <a:latin typeface="Lucida Sans" panose="020B0602030504020204" pitchFamily="34" charset="77"/>
              </a:rPr>
              <a:t>INTRODUCTION TO NEXT-GENERATION </a:t>
            </a:r>
            <a:r>
              <a:rPr lang="en-NG" sz="4000" dirty="0" err="1">
                <a:latin typeface="Lucida Sans" panose="020B0602030504020204" pitchFamily="34" charset="77"/>
              </a:rPr>
              <a:t>SEQUENCIN</a:t>
            </a:r>
            <a:r>
              <a:rPr lang="en-GB" sz="4000" dirty="0">
                <a:latin typeface="Lucida Sans" panose="020B0602030504020204" pitchFamily="34" charset="77"/>
              </a:rPr>
              <a:t>G</a:t>
            </a:r>
            <a:endParaRPr lang="en-NG" sz="4000" dirty="0"/>
          </a:p>
        </p:txBody>
      </p:sp>
      <p:sp>
        <p:nvSpPr>
          <p:cNvPr id="3" name="Subtitle 2">
            <a:extLst>
              <a:ext uri="{FF2B5EF4-FFF2-40B4-BE49-F238E27FC236}">
                <a16:creationId xmlns:a16="http://schemas.microsoft.com/office/drawing/2014/main" id="{9384B282-8F15-475D-A9CB-8EE93E72E25A}"/>
              </a:ext>
            </a:extLst>
          </p:cNvPr>
          <p:cNvSpPr>
            <a:spLocks noGrp="1"/>
          </p:cNvSpPr>
          <p:nvPr>
            <p:ph type="subTitle" idx="1"/>
          </p:nvPr>
        </p:nvSpPr>
        <p:spPr>
          <a:xfrm>
            <a:off x="1524000" y="3325006"/>
            <a:ext cx="9037320" cy="1655762"/>
          </a:xfrm>
        </p:spPr>
        <p:txBody>
          <a:bodyPr>
            <a:normAutofit lnSpcReduction="10000"/>
          </a:bodyPr>
          <a:lstStyle/>
          <a:p>
            <a:r>
              <a:rPr lang="en-NG" dirty="0">
                <a:latin typeface="Lucida Sans" panose="020B0602030504020204" pitchFamily="34" charset="77"/>
              </a:rPr>
              <a:t>DR. </a:t>
            </a:r>
            <a:r>
              <a:rPr lang="en-NG" dirty="0" err="1">
                <a:latin typeface="Lucida Sans" panose="020B0602030504020204" pitchFamily="34" charset="77"/>
              </a:rPr>
              <a:t>AYORINDE</a:t>
            </a:r>
            <a:r>
              <a:rPr lang="en-NG" dirty="0">
                <a:latin typeface="Lucida Sans" panose="020B0602030504020204" pitchFamily="34" charset="77"/>
              </a:rPr>
              <a:t> </a:t>
            </a:r>
            <a:r>
              <a:rPr lang="en-GB" dirty="0">
                <a:latin typeface="Lucida Sans" panose="020B0602030504020204" pitchFamily="34" charset="77"/>
              </a:rPr>
              <a:t>O. </a:t>
            </a:r>
            <a:r>
              <a:rPr lang="en-NG" dirty="0">
                <a:latin typeface="Lucida Sans" panose="020B0602030504020204" pitchFamily="34" charset="77"/>
              </a:rPr>
              <a:t>AFOLAYAN</a:t>
            </a:r>
          </a:p>
          <a:p>
            <a:endParaRPr lang="en-NG" dirty="0">
              <a:latin typeface="Lucida Sans" panose="020B0602030504020204" pitchFamily="34" charset="77"/>
            </a:endParaRPr>
          </a:p>
          <a:p>
            <a:r>
              <a:rPr lang="en-NG" dirty="0">
                <a:latin typeface="Lucida Sans" panose="020B0602030504020204" pitchFamily="34" charset="77"/>
              </a:rPr>
              <a:t>GHRU Bioinformatician</a:t>
            </a:r>
          </a:p>
          <a:p>
            <a:r>
              <a:rPr lang="en-NG" dirty="0">
                <a:latin typeface="Lucida Sans" panose="020B0602030504020204" pitchFamily="34" charset="77"/>
              </a:rPr>
              <a:t>University of Ibadan, Nigeria</a:t>
            </a:r>
          </a:p>
          <a:p>
            <a:endParaRPr lang="en-NG" dirty="0"/>
          </a:p>
        </p:txBody>
      </p:sp>
    </p:spTree>
    <p:extLst>
      <p:ext uri="{BB962C8B-B14F-4D97-AF65-F5344CB8AC3E}">
        <p14:creationId xmlns:p14="http://schemas.microsoft.com/office/powerpoint/2010/main" val="204321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5DEE-A8F3-4B42-9390-B14AEA9EC52B}"/>
              </a:ext>
            </a:extLst>
          </p:cNvPr>
          <p:cNvSpPr>
            <a:spLocks noGrp="1"/>
          </p:cNvSpPr>
          <p:nvPr>
            <p:ph type="title"/>
          </p:nvPr>
        </p:nvSpPr>
        <p:spPr>
          <a:xfrm>
            <a:off x="1310640" y="811528"/>
            <a:ext cx="10515600" cy="1325563"/>
          </a:xfrm>
        </p:spPr>
        <p:txBody>
          <a:bodyPr>
            <a:normAutofit/>
          </a:bodyPr>
          <a:lstStyle/>
          <a:p>
            <a:pPr algn="ctr"/>
            <a:r>
              <a:rPr lang="en-US" sz="3600" dirty="0">
                <a:latin typeface="Lucida Sans" panose="020B0602030504020204" pitchFamily="34" charset="0"/>
              </a:rPr>
              <a:t>Advent of Next-generation Sequencing</a:t>
            </a:r>
            <a:endParaRPr lang="en-NG" sz="3600" dirty="0"/>
          </a:p>
        </p:txBody>
      </p:sp>
      <p:pic>
        <p:nvPicPr>
          <p:cNvPr id="4" name="Picture 2" descr="https://upload.wikimedia.org/wikipedia/commons/0/01/Cost_per_Genome.png">
            <a:extLst>
              <a:ext uri="{FF2B5EF4-FFF2-40B4-BE49-F238E27FC236}">
                <a16:creationId xmlns:a16="http://schemas.microsoft.com/office/drawing/2014/main" id="{50232B6E-1975-41FA-A0BB-15681A7F60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875" y="1981518"/>
            <a:ext cx="7281806" cy="4098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F425CA-55AD-4A32-8021-7B4CBF7F15D3}"/>
              </a:ext>
            </a:extLst>
          </p:cNvPr>
          <p:cNvSpPr txBox="1"/>
          <p:nvPr/>
        </p:nvSpPr>
        <p:spPr>
          <a:xfrm>
            <a:off x="1173480" y="6182802"/>
            <a:ext cx="10515599" cy="369332"/>
          </a:xfrm>
          <a:prstGeom prst="rect">
            <a:avLst/>
          </a:prstGeom>
          <a:noFill/>
        </p:spPr>
        <p:txBody>
          <a:bodyPr wrap="square" rtlCol="0">
            <a:spAutoFit/>
          </a:bodyPr>
          <a:lstStyle/>
          <a:p>
            <a:r>
              <a:rPr lang="en-US" dirty="0"/>
              <a:t>Source: https://upload.wikimedia.org/wikipedia/commons/0/01/Cost_per_Genome.png</a:t>
            </a:r>
            <a:endParaRPr lang="en-NG" dirty="0"/>
          </a:p>
        </p:txBody>
      </p:sp>
      <p:pic>
        <p:nvPicPr>
          <p:cNvPr id="6" name="Picture 5">
            <a:extLst>
              <a:ext uri="{FF2B5EF4-FFF2-40B4-BE49-F238E27FC236}">
                <a16:creationId xmlns:a16="http://schemas.microsoft.com/office/drawing/2014/main" id="{F5AA3B66-C2D6-4461-812A-6F696CD56069}"/>
              </a:ext>
            </a:extLst>
          </p:cNvPr>
          <p:cNvPicPr>
            <a:picLocks noChangeAspect="1"/>
          </p:cNvPicPr>
          <p:nvPr/>
        </p:nvPicPr>
        <p:blipFill>
          <a:blip r:embed="rId3"/>
          <a:stretch>
            <a:fillRect/>
          </a:stretch>
        </p:blipFill>
        <p:spPr>
          <a:xfrm>
            <a:off x="8257357" y="2179544"/>
            <a:ext cx="3568883" cy="3702240"/>
          </a:xfrm>
          <a:prstGeom prst="rect">
            <a:avLst/>
          </a:prstGeom>
        </p:spPr>
      </p:pic>
    </p:spTree>
    <p:extLst>
      <p:ext uri="{BB962C8B-B14F-4D97-AF65-F5344CB8AC3E}">
        <p14:creationId xmlns:p14="http://schemas.microsoft.com/office/powerpoint/2010/main" val="81743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D79B-5416-4440-9EB9-BFA815F8CC26}"/>
              </a:ext>
            </a:extLst>
          </p:cNvPr>
          <p:cNvSpPr>
            <a:spLocks noGrp="1"/>
          </p:cNvSpPr>
          <p:nvPr>
            <p:ph type="title"/>
          </p:nvPr>
        </p:nvSpPr>
        <p:spPr/>
        <p:txBody>
          <a:bodyPr/>
          <a:lstStyle/>
          <a:p>
            <a:pPr algn="ctr"/>
            <a:r>
              <a:rPr lang="en-US" dirty="0">
                <a:latin typeface="Lucida Sans" panose="020B0602030504020204" pitchFamily="34" charset="0"/>
              </a:rPr>
              <a:t>Next-generation sequencers</a:t>
            </a:r>
            <a:endParaRPr lang="en-NG" dirty="0"/>
          </a:p>
        </p:txBody>
      </p:sp>
      <p:sp>
        <p:nvSpPr>
          <p:cNvPr id="3" name="Content Placeholder 2">
            <a:extLst>
              <a:ext uri="{FF2B5EF4-FFF2-40B4-BE49-F238E27FC236}">
                <a16:creationId xmlns:a16="http://schemas.microsoft.com/office/drawing/2014/main" id="{F42476DD-2AA0-4583-8CE8-E0AC34DE0CE3}"/>
              </a:ext>
            </a:extLst>
          </p:cNvPr>
          <p:cNvSpPr>
            <a:spLocks noGrp="1"/>
          </p:cNvSpPr>
          <p:nvPr>
            <p:ph idx="1"/>
          </p:nvPr>
        </p:nvSpPr>
        <p:spPr>
          <a:xfrm>
            <a:off x="838200" y="2560319"/>
            <a:ext cx="10515600" cy="3242313"/>
          </a:xfrm>
        </p:spPr>
        <p:txBody>
          <a:bodyPr/>
          <a:lstStyle/>
          <a:p>
            <a:r>
              <a:rPr lang="en-US">
                <a:latin typeface="Lucida Sans" panose="020B0602030504020204" pitchFamily="34" charset="0"/>
              </a:rPr>
              <a:t>Illumina</a:t>
            </a:r>
            <a:endParaRPr lang="en-NG" dirty="0"/>
          </a:p>
        </p:txBody>
      </p:sp>
      <p:pic>
        <p:nvPicPr>
          <p:cNvPr id="4" name="Picture 3">
            <a:extLst>
              <a:ext uri="{FF2B5EF4-FFF2-40B4-BE49-F238E27FC236}">
                <a16:creationId xmlns:a16="http://schemas.microsoft.com/office/drawing/2014/main" id="{7217FDC6-55E1-4E40-B183-5DE2CBA258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368040" y="2696005"/>
            <a:ext cx="5090269" cy="2643607"/>
          </a:xfrm>
          <a:prstGeom prst="rect">
            <a:avLst/>
          </a:prstGeom>
        </p:spPr>
      </p:pic>
      <p:graphicFrame>
        <p:nvGraphicFramePr>
          <p:cNvPr id="7" name="Table 6">
            <a:extLst>
              <a:ext uri="{FF2B5EF4-FFF2-40B4-BE49-F238E27FC236}">
                <a16:creationId xmlns:a16="http://schemas.microsoft.com/office/drawing/2014/main" id="{9EAF23B7-A2B3-4E8D-8858-9CB03B632112}"/>
              </a:ext>
            </a:extLst>
          </p:cNvPr>
          <p:cNvGraphicFramePr>
            <a:graphicFrameLocks noGrp="1"/>
          </p:cNvGraphicFramePr>
          <p:nvPr>
            <p:extLst>
              <p:ext uri="{D42A27DB-BD31-4B8C-83A1-F6EECF244321}">
                <p14:modId xmlns:p14="http://schemas.microsoft.com/office/powerpoint/2010/main" val="1386074732"/>
              </p:ext>
            </p:extLst>
          </p:nvPr>
        </p:nvGraphicFramePr>
        <p:xfrm>
          <a:off x="1236980" y="5477882"/>
          <a:ext cx="9718040" cy="1112520"/>
        </p:xfrm>
        <a:graphic>
          <a:graphicData uri="http://schemas.openxmlformats.org/drawingml/2006/table">
            <a:tbl>
              <a:tblPr firstRow="1" bandRow="1">
                <a:tableStyleId>{073A0DAA-6AF3-43AB-8588-CEC1D06C72B9}</a:tableStyleId>
              </a:tblPr>
              <a:tblGrid>
                <a:gridCol w="1943608">
                  <a:extLst>
                    <a:ext uri="{9D8B030D-6E8A-4147-A177-3AD203B41FA5}">
                      <a16:colId xmlns:a16="http://schemas.microsoft.com/office/drawing/2014/main" val="2911836838"/>
                    </a:ext>
                  </a:extLst>
                </a:gridCol>
                <a:gridCol w="1943608">
                  <a:extLst>
                    <a:ext uri="{9D8B030D-6E8A-4147-A177-3AD203B41FA5}">
                      <a16:colId xmlns:a16="http://schemas.microsoft.com/office/drawing/2014/main" val="1500855768"/>
                    </a:ext>
                  </a:extLst>
                </a:gridCol>
                <a:gridCol w="1943608">
                  <a:extLst>
                    <a:ext uri="{9D8B030D-6E8A-4147-A177-3AD203B41FA5}">
                      <a16:colId xmlns:a16="http://schemas.microsoft.com/office/drawing/2014/main" val="3668207341"/>
                    </a:ext>
                  </a:extLst>
                </a:gridCol>
                <a:gridCol w="1943608">
                  <a:extLst>
                    <a:ext uri="{9D8B030D-6E8A-4147-A177-3AD203B41FA5}">
                      <a16:colId xmlns:a16="http://schemas.microsoft.com/office/drawing/2014/main" val="774499708"/>
                    </a:ext>
                  </a:extLst>
                </a:gridCol>
                <a:gridCol w="1943608">
                  <a:extLst>
                    <a:ext uri="{9D8B030D-6E8A-4147-A177-3AD203B41FA5}">
                      <a16:colId xmlns:a16="http://schemas.microsoft.com/office/drawing/2014/main" val="4007425774"/>
                    </a:ext>
                  </a:extLst>
                </a:gridCol>
              </a:tblGrid>
              <a:tr h="370840">
                <a:tc>
                  <a:txBody>
                    <a:bodyPr/>
                    <a:lstStyle/>
                    <a:p>
                      <a:endParaRPr lang="en-NG" dirty="0"/>
                    </a:p>
                  </a:txBody>
                  <a:tcPr/>
                </a:tc>
                <a:tc>
                  <a:txBody>
                    <a:bodyPr/>
                    <a:lstStyle/>
                    <a:p>
                      <a:r>
                        <a:rPr lang="en-US" dirty="0" err="1"/>
                        <a:t>MiSeq</a:t>
                      </a:r>
                      <a:endParaRPr lang="en-NG" dirty="0"/>
                    </a:p>
                  </a:txBody>
                  <a:tcPr/>
                </a:tc>
                <a:tc>
                  <a:txBody>
                    <a:bodyPr/>
                    <a:lstStyle/>
                    <a:p>
                      <a:r>
                        <a:rPr lang="en-US" dirty="0" err="1"/>
                        <a:t>HiSeq</a:t>
                      </a:r>
                      <a:endParaRPr lang="en-NG" dirty="0"/>
                    </a:p>
                  </a:txBody>
                  <a:tcPr/>
                </a:tc>
                <a:tc>
                  <a:txBody>
                    <a:bodyPr/>
                    <a:lstStyle/>
                    <a:p>
                      <a:r>
                        <a:rPr lang="en-US" dirty="0" err="1"/>
                        <a:t>NovaSeq</a:t>
                      </a:r>
                      <a:endParaRPr lang="en-NG" dirty="0"/>
                    </a:p>
                  </a:txBody>
                  <a:tcPr/>
                </a:tc>
                <a:tc>
                  <a:txBody>
                    <a:bodyPr/>
                    <a:lstStyle/>
                    <a:p>
                      <a:r>
                        <a:rPr lang="en-US" dirty="0"/>
                        <a:t>Sanger</a:t>
                      </a:r>
                      <a:endParaRPr lang="en-NG" dirty="0"/>
                    </a:p>
                  </a:txBody>
                  <a:tcPr/>
                </a:tc>
                <a:extLst>
                  <a:ext uri="{0D108BD9-81ED-4DB2-BD59-A6C34878D82A}">
                    <a16:rowId xmlns:a16="http://schemas.microsoft.com/office/drawing/2014/main" val="133135421"/>
                  </a:ext>
                </a:extLst>
              </a:tr>
              <a:tr h="370840">
                <a:tc>
                  <a:txBody>
                    <a:bodyPr/>
                    <a:lstStyle/>
                    <a:p>
                      <a:r>
                        <a:rPr lang="en-US" dirty="0"/>
                        <a:t>Reads (millions)</a:t>
                      </a:r>
                      <a:endParaRPr lang="en-NG" dirty="0"/>
                    </a:p>
                  </a:txBody>
                  <a:tcPr/>
                </a:tc>
                <a:tc>
                  <a:txBody>
                    <a:bodyPr/>
                    <a:lstStyle/>
                    <a:p>
                      <a:r>
                        <a:rPr lang="en-US" dirty="0"/>
                        <a:t>30</a:t>
                      </a:r>
                      <a:endParaRPr lang="en-NG" dirty="0"/>
                    </a:p>
                  </a:txBody>
                  <a:tcPr/>
                </a:tc>
                <a:tc>
                  <a:txBody>
                    <a:bodyPr/>
                    <a:lstStyle/>
                    <a:p>
                      <a:r>
                        <a:rPr lang="en-US" dirty="0"/>
                        <a:t>3000</a:t>
                      </a:r>
                      <a:endParaRPr lang="en-NG" dirty="0"/>
                    </a:p>
                  </a:txBody>
                  <a:tcPr/>
                </a:tc>
                <a:tc>
                  <a:txBody>
                    <a:bodyPr/>
                    <a:lstStyle/>
                    <a:p>
                      <a:r>
                        <a:rPr lang="en-US" dirty="0"/>
                        <a:t>13000</a:t>
                      </a:r>
                      <a:endParaRPr lang="en-NG" dirty="0"/>
                    </a:p>
                  </a:txBody>
                  <a:tcPr/>
                </a:tc>
                <a:tc>
                  <a:txBody>
                    <a:bodyPr/>
                    <a:lstStyle/>
                    <a:p>
                      <a:r>
                        <a:rPr lang="en-US" dirty="0"/>
                        <a:t>0.0004</a:t>
                      </a:r>
                      <a:endParaRPr lang="en-NG" dirty="0"/>
                    </a:p>
                  </a:txBody>
                  <a:tcPr/>
                </a:tc>
                <a:extLst>
                  <a:ext uri="{0D108BD9-81ED-4DB2-BD59-A6C34878D82A}">
                    <a16:rowId xmlns:a16="http://schemas.microsoft.com/office/drawing/2014/main" val="1980124151"/>
                  </a:ext>
                </a:extLst>
              </a:tr>
              <a:tr h="370840">
                <a:tc>
                  <a:txBody>
                    <a:bodyPr/>
                    <a:lstStyle/>
                    <a:p>
                      <a:r>
                        <a:rPr lang="en-US" dirty="0" err="1"/>
                        <a:t>Gigabases</a:t>
                      </a:r>
                      <a:r>
                        <a:rPr lang="en-US" dirty="0"/>
                        <a:t>/day</a:t>
                      </a:r>
                      <a:endParaRPr lang="en-NG" dirty="0"/>
                    </a:p>
                  </a:txBody>
                  <a:tcPr/>
                </a:tc>
                <a:tc>
                  <a:txBody>
                    <a:bodyPr/>
                    <a:lstStyle/>
                    <a:p>
                      <a:r>
                        <a:rPr lang="en-US" dirty="0"/>
                        <a:t>7</a:t>
                      </a:r>
                      <a:endParaRPr lang="en-NG" dirty="0"/>
                    </a:p>
                  </a:txBody>
                  <a:tcPr/>
                </a:tc>
                <a:tc>
                  <a:txBody>
                    <a:bodyPr/>
                    <a:lstStyle/>
                    <a:p>
                      <a:r>
                        <a:rPr lang="en-US" dirty="0"/>
                        <a:t>500</a:t>
                      </a:r>
                      <a:endParaRPr lang="en-NG" dirty="0"/>
                    </a:p>
                  </a:txBody>
                  <a:tcPr/>
                </a:tc>
                <a:tc>
                  <a:txBody>
                    <a:bodyPr/>
                    <a:lstStyle/>
                    <a:p>
                      <a:r>
                        <a:rPr lang="en-US" dirty="0"/>
                        <a:t>4000</a:t>
                      </a:r>
                      <a:endParaRPr lang="en-NG" dirty="0"/>
                    </a:p>
                  </a:txBody>
                  <a:tcPr/>
                </a:tc>
                <a:tc>
                  <a:txBody>
                    <a:bodyPr/>
                    <a:lstStyle/>
                    <a:p>
                      <a:r>
                        <a:rPr lang="en-US" dirty="0"/>
                        <a:t>0.001</a:t>
                      </a:r>
                      <a:endParaRPr lang="en-NG" dirty="0"/>
                    </a:p>
                  </a:txBody>
                  <a:tcPr/>
                </a:tc>
                <a:extLst>
                  <a:ext uri="{0D108BD9-81ED-4DB2-BD59-A6C34878D82A}">
                    <a16:rowId xmlns:a16="http://schemas.microsoft.com/office/drawing/2014/main" val="61571871"/>
                  </a:ext>
                </a:extLst>
              </a:tr>
            </a:tbl>
          </a:graphicData>
        </a:graphic>
      </p:graphicFrame>
    </p:spTree>
    <p:extLst>
      <p:ext uri="{BB962C8B-B14F-4D97-AF65-F5344CB8AC3E}">
        <p14:creationId xmlns:p14="http://schemas.microsoft.com/office/powerpoint/2010/main" val="13803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C7609A3-2A7B-479E-B9D4-C2F40FA3D4C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291634" y="1050924"/>
            <a:ext cx="7268945" cy="5532755"/>
          </a:xfrm>
          <a:prstGeom prst="rect">
            <a:avLst/>
          </a:prstGeom>
        </p:spPr>
      </p:pic>
      <p:sp>
        <p:nvSpPr>
          <p:cNvPr id="5" name="TextBox 4">
            <a:extLst>
              <a:ext uri="{FF2B5EF4-FFF2-40B4-BE49-F238E27FC236}">
                <a16:creationId xmlns:a16="http://schemas.microsoft.com/office/drawing/2014/main" id="{A1DC05D4-16F9-4988-AAD1-B811F2ECAD6C}"/>
              </a:ext>
            </a:extLst>
          </p:cNvPr>
          <p:cNvSpPr txBox="1"/>
          <p:nvPr/>
        </p:nvSpPr>
        <p:spPr>
          <a:xfrm>
            <a:off x="365760" y="4237416"/>
            <a:ext cx="3025133" cy="1569660"/>
          </a:xfrm>
          <a:prstGeom prst="rect">
            <a:avLst/>
          </a:prstGeom>
          <a:noFill/>
        </p:spPr>
        <p:txBody>
          <a:bodyPr wrap="square" rtlCol="0">
            <a:spAutoFit/>
          </a:bodyPr>
          <a:lstStyle/>
          <a:p>
            <a:r>
              <a:rPr lang="en-GB" sz="2400" b="1" dirty="0">
                <a:solidFill>
                  <a:srgbClr val="FF0000"/>
                </a:solidFill>
                <a:latin typeface="Lucida Sans" panose="020B0602030504020204" pitchFamily="34" charset="0"/>
              </a:rPr>
              <a:t>Sequences need context. METADATA is very important.</a:t>
            </a:r>
            <a:endParaRPr lang="en-NG" sz="2400" b="1" dirty="0">
              <a:solidFill>
                <a:srgbClr val="FF0000"/>
              </a:solidFill>
              <a:latin typeface="Lucida Sans" panose="020B0602030504020204" pitchFamily="34" charset="0"/>
            </a:endParaRPr>
          </a:p>
        </p:txBody>
      </p:sp>
    </p:spTree>
    <p:extLst>
      <p:ext uri="{BB962C8B-B14F-4D97-AF65-F5344CB8AC3E}">
        <p14:creationId xmlns:p14="http://schemas.microsoft.com/office/powerpoint/2010/main" val="114894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CCB6621-18F3-4D6B-8CCD-66BD78D7832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84960" y="903173"/>
            <a:ext cx="9780772" cy="5604942"/>
          </a:xfrm>
          <a:prstGeom prst="rect">
            <a:avLst/>
          </a:prstGeom>
        </p:spPr>
      </p:pic>
    </p:spTree>
    <p:extLst>
      <p:ext uri="{BB962C8B-B14F-4D97-AF65-F5344CB8AC3E}">
        <p14:creationId xmlns:p14="http://schemas.microsoft.com/office/powerpoint/2010/main" val="2242029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627F-C214-4B7B-B6D6-C0C0A4353242}"/>
              </a:ext>
            </a:extLst>
          </p:cNvPr>
          <p:cNvSpPr>
            <a:spLocks noGrp="1"/>
          </p:cNvSpPr>
          <p:nvPr>
            <p:ph type="title"/>
          </p:nvPr>
        </p:nvSpPr>
        <p:spPr/>
        <p:txBody>
          <a:bodyPr/>
          <a:lstStyle/>
          <a:p>
            <a:r>
              <a:rPr lang="en-GB" dirty="0" err="1"/>
              <a:t>NGS</a:t>
            </a:r>
            <a:r>
              <a:rPr lang="en-GB" dirty="0"/>
              <a:t> Terminologies: DNA Extraction</a:t>
            </a:r>
            <a:endParaRPr lang="en-NG" dirty="0"/>
          </a:p>
        </p:txBody>
      </p:sp>
      <p:sp>
        <p:nvSpPr>
          <p:cNvPr id="3" name="Content Placeholder 2">
            <a:extLst>
              <a:ext uri="{FF2B5EF4-FFF2-40B4-BE49-F238E27FC236}">
                <a16:creationId xmlns:a16="http://schemas.microsoft.com/office/drawing/2014/main" id="{B5321AE1-0A7B-459F-A977-91DA942D1407}"/>
              </a:ext>
            </a:extLst>
          </p:cNvPr>
          <p:cNvSpPr>
            <a:spLocks noGrp="1"/>
          </p:cNvSpPr>
          <p:nvPr>
            <p:ph idx="1"/>
          </p:nvPr>
        </p:nvSpPr>
        <p:spPr/>
        <p:txBody>
          <a:bodyPr/>
          <a:lstStyle/>
          <a:p>
            <a:r>
              <a:rPr lang="en-GB" dirty="0"/>
              <a:t>DNA extraction:  Genomic DNA (gDNA) is found in the nucleus of a cell. In order for health personnel/research scientist to be able to sequence the DNA, it must be first taken out of the cell. For gDNA, lyse the cells harshly (chemical or mechanical) to release all the contents and extract the gDNA.</a:t>
            </a:r>
            <a:endParaRPr lang="en-NG" dirty="0"/>
          </a:p>
        </p:txBody>
      </p:sp>
    </p:spTree>
    <p:extLst>
      <p:ext uri="{BB962C8B-B14F-4D97-AF65-F5344CB8AC3E}">
        <p14:creationId xmlns:p14="http://schemas.microsoft.com/office/powerpoint/2010/main" val="289532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C828-6245-4D33-B3E5-ECF47A8A5EBA}"/>
              </a:ext>
            </a:extLst>
          </p:cNvPr>
          <p:cNvSpPr>
            <a:spLocks noGrp="1"/>
          </p:cNvSpPr>
          <p:nvPr>
            <p:ph type="title"/>
          </p:nvPr>
        </p:nvSpPr>
        <p:spPr>
          <a:xfrm>
            <a:off x="838200" y="842008"/>
            <a:ext cx="10515600" cy="1325563"/>
          </a:xfrm>
        </p:spPr>
        <p:txBody>
          <a:bodyPr>
            <a:normAutofit/>
          </a:bodyPr>
          <a:lstStyle/>
          <a:p>
            <a:pPr algn="ctr"/>
            <a:r>
              <a:rPr lang="en-GB" sz="3600" dirty="0" err="1"/>
              <a:t>NGS</a:t>
            </a:r>
            <a:r>
              <a:rPr lang="en-GB" sz="3600" dirty="0"/>
              <a:t> Technologies: Library Preparation</a:t>
            </a:r>
            <a:endParaRPr lang="en-NG" sz="3600" dirty="0"/>
          </a:p>
        </p:txBody>
      </p:sp>
      <p:sp>
        <p:nvSpPr>
          <p:cNvPr id="3" name="Content Placeholder 2">
            <a:extLst>
              <a:ext uri="{FF2B5EF4-FFF2-40B4-BE49-F238E27FC236}">
                <a16:creationId xmlns:a16="http://schemas.microsoft.com/office/drawing/2014/main" id="{D3C969E0-A8B7-4054-992A-C6962B059901}"/>
              </a:ext>
            </a:extLst>
          </p:cNvPr>
          <p:cNvSpPr>
            <a:spLocks noGrp="1"/>
          </p:cNvSpPr>
          <p:nvPr>
            <p:ph idx="1"/>
          </p:nvPr>
        </p:nvSpPr>
        <p:spPr>
          <a:xfrm>
            <a:off x="838200" y="1950719"/>
            <a:ext cx="6080760" cy="4776372"/>
          </a:xfrm>
        </p:spPr>
        <p:txBody>
          <a:bodyPr>
            <a:normAutofit fontScale="92500" lnSpcReduction="20000"/>
          </a:bodyPr>
          <a:lstStyle/>
          <a:p>
            <a:r>
              <a:rPr lang="en-GB" b="1" dirty="0">
                <a:latin typeface="Lucida Sans" panose="020B0602030504020204" pitchFamily="34" charset="0"/>
              </a:rPr>
              <a:t>Library</a:t>
            </a:r>
            <a:r>
              <a:rPr lang="en-GB" dirty="0">
                <a:latin typeface="Lucida Sans" panose="020B0602030504020204" pitchFamily="34" charset="0"/>
              </a:rPr>
              <a:t>: </a:t>
            </a:r>
            <a:r>
              <a:rPr lang="en-GB" dirty="0"/>
              <a:t>A collection of DNA or cDNA fragments prepared for sequencing by a performing a series of enzymatic steps</a:t>
            </a:r>
            <a:endParaRPr lang="en-GB" b="1" dirty="0"/>
          </a:p>
          <a:p>
            <a:r>
              <a:rPr lang="en-GB" b="1" dirty="0"/>
              <a:t>Multiplexing</a:t>
            </a:r>
            <a:r>
              <a:rPr lang="en-GB" dirty="0"/>
              <a:t>: A process by which unique short DNA sequences, or “indexes,” are added to each DNA fragment during library preparation.</a:t>
            </a:r>
          </a:p>
          <a:p>
            <a:r>
              <a:rPr lang="en-GB" b="1" dirty="0"/>
              <a:t>Barcode/Index</a:t>
            </a:r>
            <a:r>
              <a:rPr lang="en-GB" dirty="0"/>
              <a:t>: A short unique sequence through which you can identify different samples pooled into a single library.</a:t>
            </a:r>
          </a:p>
          <a:p>
            <a:endParaRPr lang="en-GB" dirty="0">
              <a:latin typeface="Lucida Sans" panose="020B0602030504020204" pitchFamily="34" charset="0"/>
            </a:endParaRPr>
          </a:p>
          <a:p>
            <a:pPr marL="0" indent="0">
              <a:buNone/>
            </a:pPr>
            <a:r>
              <a:rPr lang="en-GB" dirty="0"/>
              <a:t> </a:t>
            </a:r>
            <a:endParaRPr lang="en-NG" dirty="0"/>
          </a:p>
        </p:txBody>
      </p:sp>
      <p:sp>
        <p:nvSpPr>
          <p:cNvPr id="4" name="TextBox 3">
            <a:extLst>
              <a:ext uri="{FF2B5EF4-FFF2-40B4-BE49-F238E27FC236}">
                <a16:creationId xmlns:a16="http://schemas.microsoft.com/office/drawing/2014/main" id="{68A13A19-9563-4FC8-B247-A35341DB464A}"/>
              </a:ext>
            </a:extLst>
          </p:cNvPr>
          <p:cNvSpPr txBox="1"/>
          <p:nvPr/>
        </p:nvSpPr>
        <p:spPr>
          <a:xfrm>
            <a:off x="1082040" y="6080760"/>
            <a:ext cx="9662160" cy="646331"/>
          </a:xfrm>
          <a:prstGeom prst="rect">
            <a:avLst/>
          </a:prstGeom>
          <a:noFill/>
        </p:spPr>
        <p:txBody>
          <a:bodyPr wrap="square" rtlCol="0">
            <a:spAutoFit/>
          </a:bodyPr>
          <a:lstStyle/>
          <a:p>
            <a:r>
              <a:rPr lang="en-GB" dirty="0"/>
              <a:t>Source: </a:t>
            </a:r>
            <a:r>
              <a:rPr lang="en-GB" dirty="0">
                <a:hlinkClick r:id="rId2"/>
              </a:rPr>
              <a:t>https://www.illumina.com/science/technology/next-generation-sequencing/beginners/glossary.html</a:t>
            </a:r>
            <a:r>
              <a:rPr lang="en-GB" dirty="0"/>
              <a:t>; </a:t>
            </a:r>
            <a:r>
              <a:rPr lang="en-GB" dirty="0">
                <a:hlinkClick r:id="rId3"/>
              </a:rPr>
              <a:t>https://www.seqme.eu/en/magazine/glossary</a:t>
            </a:r>
            <a:r>
              <a:rPr lang="en-GB" dirty="0"/>
              <a:t> </a:t>
            </a:r>
            <a:endParaRPr lang="en-NG" dirty="0"/>
          </a:p>
        </p:txBody>
      </p:sp>
      <p:pic>
        <p:nvPicPr>
          <p:cNvPr id="2050" name="Picture 2" descr="Multiplexing">
            <a:extLst>
              <a:ext uri="{FF2B5EF4-FFF2-40B4-BE49-F238E27FC236}">
                <a16:creationId xmlns:a16="http://schemas.microsoft.com/office/drawing/2014/main" id="{7A09E8CF-0857-4B2E-874B-7FA886DA356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791438" y="1987917"/>
            <a:ext cx="5293881" cy="341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2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C372-E537-4F64-9F24-12B784A77A38}"/>
              </a:ext>
            </a:extLst>
          </p:cNvPr>
          <p:cNvSpPr>
            <a:spLocks noGrp="1"/>
          </p:cNvSpPr>
          <p:nvPr>
            <p:ph type="title"/>
          </p:nvPr>
        </p:nvSpPr>
        <p:spPr/>
        <p:txBody>
          <a:bodyPr/>
          <a:lstStyle/>
          <a:p>
            <a:endParaRPr lang="en-NG"/>
          </a:p>
        </p:txBody>
      </p:sp>
      <p:pic>
        <p:nvPicPr>
          <p:cNvPr id="1026" name="Picture 2" descr="library preparation">
            <a:extLst>
              <a:ext uri="{FF2B5EF4-FFF2-40B4-BE49-F238E27FC236}">
                <a16:creationId xmlns:a16="http://schemas.microsoft.com/office/drawing/2014/main" id="{244FCC88-085A-4296-A742-A62768969901}"/>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03601" y="1064043"/>
            <a:ext cx="5874254" cy="55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84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0F9E-697B-43CE-B8E4-284E80423E12}"/>
              </a:ext>
            </a:extLst>
          </p:cNvPr>
          <p:cNvSpPr>
            <a:spLocks noGrp="1"/>
          </p:cNvSpPr>
          <p:nvPr>
            <p:ph type="title"/>
          </p:nvPr>
        </p:nvSpPr>
        <p:spPr>
          <a:xfrm>
            <a:off x="838200" y="784435"/>
            <a:ext cx="10515600" cy="1325563"/>
          </a:xfrm>
        </p:spPr>
        <p:txBody>
          <a:bodyPr>
            <a:normAutofit/>
          </a:bodyPr>
          <a:lstStyle/>
          <a:p>
            <a:pPr algn="ctr"/>
            <a:r>
              <a:rPr lang="en-GB" sz="3600" dirty="0" err="1"/>
              <a:t>NGS</a:t>
            </a:r>
            <a:r>
              <a:rPr lang="en-GB" sz="3600" dirty="0"/>
              <a:t> Terminologies: Library Preparation</a:t>
            </a:r>
            <a:endParaRPr lang="en-NG" sz="3600" dirty="0"/>
          </a:p>
        </p:txBody>
      </p:sp>
      <p:sp>
        <p:nvSpPr>
          <p:cNvPr id="3" name="Content Placeholder 2">
            <a:extLst>
              <a:ext uri="{FF2B5EF4-FFF2-40B4-BE49-F238E27FC236}">
                <a16:creationId xmlns:a16="http://schemas.microsoft.com/office/drawing/2014/main" id="{C3EB29DD-0FEF-4E67-892F-30DC29E93DD6}"/>
              </a:ext>
            </a:extLst>
          </p:cNvPr>
          <p:cNvSpPr>
            <a:spLocks noGrp="1"/>
          </p:cNvSpPr>
          <p:nvPr>
            <p:ph idx="1"/>
          </p:nvPr>
        </p:nvSpPr>
        <p:spPr>
          <a:xfrm>
            <a:off x="838200" y="2362078"/>
            <a:ext cx="7848600" cy="3616643"/>
          </a:xfrm>
        </p:spPr>
        <p:txBody>
          <a:bodyPr>
            <a:normAutofit lnSpcReduction="10000"/>
          </a:bodyPr>
          <a:lstStyle/>
          <a:p>
            <a:r>
              <a:rPr lang="en-GB" b="1" dirty="0">
                <a:latin typeface="Lucida Sans" panose="020B0602030504020204" pitchFamily="34" charset="0"/>
              </a:rPr>
              <a:t>Fragment</a:t>
            </a:r>
            <a:r>
              <a:rPr lang="en-GB" dirty="0">
                <a:latin typeface="Lucida Sans" panose="020B0602030504020204" pitchFamily="34" charset="0"/>
              </a:rPr>
              <a:t>: A short stretch of nucleic acid resulting from the fragmentation of longer stretches and sequenced. The required size of a fragment is specific to the type of experiment and sequencer possibilities.</a:t>
            </a:r>
          </a:p>
          <a:p>
            <a:r>
              <a:rPr lang="en-GB" b="1" dirty="0"/>
              <a:t>Adapters</a:t>
            </a:r>
            <a:r>
              <a:rPr lang="en-GB" dirty="0"/>
              <a:t>: Short sequence-specific oligos ligated to the 5ʹ and 3′ends of each DNA fragment in a sequencing library as part of </a:t>
            </a:r>
            <a:r>
              <a:rPr lang="en-GB" dirty="0" err="1"/>
              <a:t>NGS</a:t>
            </a:r>
            <a:r>
              <a:rPr lang="en-GB" dirty="0"/>
              <a:t> library preparation. </a:t>
            </a:r>
          </a:p>
          <a:p>
            <a:endParaRPr lang="en-NG" dirty="0"/>
          </a:p>
        </p:txBody>
      </p:sp>
      <p:pic>
        <p:nvPicPr>
          <p:cNvPr id="4" name="Picture 3">
            <a:extLst>
              <a:ext uri="{FF2B5EF4-FFF2-40B4-BE49-F238E27FC236}">
                <a16:creationId xmlns:a16="http://schemas.microsoft.com/office/drawing/2014/main" id="{E3D2FFFD-C247-4B69-B5EE-75E988C4786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722361" y="2407074"/>
            <a:ext cx="3352800" cy="2744154"/>
          </a:xfrm>
          <a:prstGeom prst="rect">
            <a:avLst/>
          </a:prstGeom>
        </p:spPr>
      </p:pic>
    </p:spTree>
    <p:extLst>
      <p:ext uri="{BB962C8B-B14F-4D97-AF65-F5344CB8AC3E}">
        <p14:creationId xmlns:p14="http://schemas.microsoft.com/office/powerpoint/2010/main" val="1834614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8C23F8-E5D8-40C4-80B0-70754EC400AA}"/>
              </a:ext>
            </a:extLst>
          </p:cNvPr>
          <p:cNvSpPr>
            <a:spLocks noGrp="1"/>
          </p:cNvSpPr>
          <p:nvPr>
            <p:ph type="sldNum" sz="quarter" idx="12"/>
          </p:nvPr>
        </p:nvSpPr>
        <p:spPr/>
        <p:txBody>
          <a:bodyPr/>
          <a:lstStyle/>
          <a:p>
            <a:fld id="{A392F643-7FC8-461B-9EE0-DF71888AA418}" type="slidenum">
              <a:rPr lang="en-NG" smtClean="0"/>
              <a:t>18</a:t>
            </a:fld>
            <a:endParaRPr lang="en-NG"/>
          </a:p>
        </p:txBody>
      </p:sp>
      <p:sp>
        <p:nvSpPr>
          <p:cNvPr id="5" name="Datumsplatzhalter 1">
            <a:extLst>
              <a:ext uri="{FF2B5EF4-FFF2-40B4-BE49-F238E27FC236}">
                <a16:creationId xmlns:a16="http://schemas.microsoft.com/office/drawing/2014/main" id="{65E66DAF-57B5-4D70-BD02-41C29DB4D195}"/>
              </a:ext>
            </a:extLst>
          </p:cNvPr>
          <p:cNvSpPr>
            <a:spLocks noGrp="1"/>
          </p:cNvSpPr>
          <p:nvPr>
            <p:ph type="dt" sz="half" idx="10"/>
          </p:nvPr>
        </p:nvSpPr>
        <p:spPr>
          <a:xfrm>
            <a:off x="838200" y="6356350"/>
            <a:ext cx="2743200" cy="365125"/>
          </a:xfrm>
        </p:spPr>
        <p:txBody>
          <a:bodyPr/>
          <a:lstStyle/>
          <a:p>
            <a:r>
              <a:rPr lang="de-DE" dirty="0"/>
              <a:t>11.10.2017</a:t>
            </a:r>
          </a:p>
        </p:txBody>
      </p:sp>
      <p:sp>
        <p:nvSpPr>
          <p:cNvPr id="7" name="Foliennummernplatzhalter 3">
            <a:extLst>
              <a:ext uri="{FF2B5EF4-FFF2-40B4-BE49-F238E27FC236}">
                <a16:creationId xmlns:a16="http://schemas.microsoft.com/office/drawing/2014/main" id="{4BE940DF-0D88-4B4A-8515-344DD1BBBA5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NG"/>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2A217B-ED1C-D84B-8478-63C77FA79618}" type="slidenum">
              <a:rPr lang="de-DE" smtClean="0"/>
              <a:pPr/>
              <a:t>18</a:t>
            </a:fld>
            <a:endParaRPr lang="de-DE"/>
          </a:p>
        </p:txBody>
      </p:sp>
      <p:sp>
        <p:nvSpPr>
          <p:cNvPr id="8" name="Titel 4">
            <a:extLst>
              <a:ext uri="{FF2B5EF4-FFF2-40B4-BE49-F238E27FC236}">
                <a16:creationId xmlns:a16="http://schemas.microsoft.com/office/drawing/2014/main" id="{651585F6-D7F8-4EF4-95CE-47F41492981E}"/>
              </a:ext>
            </a:extLst>
          </p:cNvPr>
          <p:cNvSpPr txBox="1">
            <a:spLocks/>
          </p:cNvSpPr>
          <p:nvPr/>
        </p:nvSpPr>
        <p:spPr>
          <a:xfrm>
            <a:off x="1981199" y="502197"/>
            <a:ext cx="8957733" cy="430887"/>
          </a:xfrm>
          <a:prstGeom prst="rect">
            <a:avLst/>
          </a:prstGeom>
        </p:spPr>
        <p:txBody>
          <a:bodyPr vert="horz" wrap="square" lIns="0" tIns="0" rIns="0" bIns="0" rtlCol="0" anchor="t" anchorCtr="0">
            <a:spAutoFit/>
          </a:bodyPr>
          <a:lstStyle>
            <a:lvl1pPr algn="l" defTabSz="457200" rtl="0" eaLnBrk="1" latinLnBrk="0" hangingPunct="1">
              <a:lnSpc>
                <a:spcPct val="100000"/>
              </a:lnSpc>
              <a:spcBef>
                <a:spcPct val="0"/>
              </a:spcBef>
              <a:buNone/>
              <a:defRPr sz="2200" b="1" kern="1200">
                <a:solidFill>
                  <a:srgbClr val="006EC7"/>
                </a:solidFill>
                <a:latin typeface="+mj-lt"/>
                <a:ea typeface="+mj-ea"/>
                <a:cs typeface="+mj-cs"/>
              </a:defRPr>
            </a:lvl1pPr>
          </a:lstStyle>
          <a:p>
            <a:r>
              <a:rPr lang="de-DE" sz="2800" dirty="0"/>
              <a:t>The </a:t>
            </a:r>
            <a:r>
              <a:rPr lang="de-DE" sz="2800" dirty="0" err="1"/>
              <a:t>sequencing-ready</a:t>
            </a:r>
            <a:r>
              <a:rPr lang="de-DE" sz="2800" dirty="0"/>
              <a:t> </a:t>
            </a:r>
            <a:r>
              <a:rPr lang="de-DE" sz="2800" dirty="0" err="1"/>
              <a:t>fragment</a:t>
            </a:r>
            <a:r>
              <a:rPr lang="de-DE" sz="2800" dirty="0"/>
              <a:t> (</a:t>
            </a:r>
            <a:r>
              <a:rPr lang="de-DE" sz="2800" dirty="0" err="1"/>
              <a:t>paired</a:t>
            </a:r>
            <a:r>
              <a:rPr lang="de-DE" sz="2800" dirty="0"/>
              <a:t>-end)   </a:t>
            </a:r>
          </a:p>
        </p:txBody>
      </p:sp>
      <p:sp>
        <p:nvSpPr>
          <p:cNvPr id="9" name="Rechteck 4">
            <a:extLst>
              <a:ext uri="{FF2B5EF4-FFF2-40B4-BE49-F238E27FC236}">
                <a16:creationId xmlns:a16="http://schemas.microsoft.com/office/drawing/2014/main" id="{42B827D8-1DDD-4F4D-BBD5-4F29317CF85E}"/>
              </a:ext>
            </a:extLst>
          </p:cNvPr>
          <p:cNvSpPr/>
          <p:nvPr/>
        </p:nvSpPr>
        <p:spPr>
          <a:xfrm>
            <a:off x="4271417" y="3282803"/>
            <a:ext cx="3544371" cy="9885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23">
            <a:extLst>
              <a:ext uri="{FF2B5EF4-FFF2-40B4-BE49-F238E27FC236}">
                <a16:creationId xmlns:a16="http://schemas.microsoft.com/office/drawing/2014/main" id="{A65D7EB0-3C71-4323-8D56-D8C2D93E0F01}"/>
              </a:ext>
            </a:extLst>
          </p:cNvPr>
          <p:cNvSpPr/>
          <p:nvPr/>
        </p:nvSpPr>
        <p:spPr>
          <a:xfrm>
            <a:off x="3551416" y="3282803"/>
            <a:ext cx="720000" cy="9885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27">
            <a:extLst>
              <a:ext uri="{FF2B5EF4-FFF2-40B4-BE49-F238E27FC236}">
                <a16:creationId xmlns:a16="http://schemas.microsoft.com/office/drawing/2014/main" id="{EE5BA3A5-391A-4C48-82EE-F7095BD0C00A}"/>
              </a:ext>
            </a:extLst>
          </p:cNvPr>
          <p:cNvSpPr/>
          <p:nvPr/>
        </p:nvSpPr>
        <p:spPr>
          <a:xfrm>
            <a:off x="2832457" y="3282803"/>
            <a:ext cx="720000" cy="9885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hteck 28">
            <a:extLst>
              <a:ext uri="{FF2B5EF4-FFF2-40B4-BE49-F238E27FC236}">
                <a16:creationId xmlns:a16="http://schemas.microsoft.com/office/drawing/2014/main" id="{E08A1880-2F73-45D7-9EE0-7DC0FFE9A2CC}"/>
              </a:ext>
            </a:extLst>
          </p:cNvPr>
          <p:cNvSpPr/>
          <p:nvPr/>
        </p:nvSpPr>
        <p:spPr>
          <a:xfrm>
            <a:off x="2136450" y="3282803"/>
            <a:ext cx="720000" cy="98854"/>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Rechteck 34">
            <a:extLst>
              <a:ext uri="{FF2B5EF4-FFF2-40B4-BE49-F238E27FC236}">
                <a16:creationId xmlns:a16="http://schemas.microsoft.com/office/drawing/2014/main" id="{69248204-30A5-4E68-9311-BFB8A309488C}"/>
              </a:ext>
            </a:extLst>
          </p:cNvPr>
          <p:cNvSpPr/>
          <p:nvPr/>
        </p:nvSpPr>
        <p:spPr>
          <a:xfrm>
            <a:off x="9228316" y="3282803"/>
            <a:ext cx="720000" cy="98854"/>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Rechteck 38">
            <a:extLst>
              <a:ext uri="{FF2B5EF4-FFF2-40B4-BE49-F238E27FC236}">
                <a16:creationId xmlns:a16="http://schemas.microsoft.com/office/drawing/2014/main" id="{D593990A-A6DA-410F-8AF3-5761E026D100}"/>
              </a:ext>
            </a:extLst>
          </p:cNvPr>
          <p:cNvSpPr/>
          <p:nvPr/>
        </p:nvSpPr>
        <p:spPr>
          <a:xfrm>
            <a:off x="8509357" y="3282803"/>
            <a:ext cx="720000" cy="98854"/>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chemeClr val="tx2">
                  <a:lumMod val="40000"/>
                  <a:lumOff val="60000"/>
                </a:schemeClr>
              </a:solidFill>
            </a:endParaRPr>
          </a:p>
        </p:txBody>
      </p:sp>
      <p:sp>
        <p:nvSpPr>
          <p:cNvPr id="15" name="Rechteck 39">
            <a:extLst>
              <a:ext uri="{FF2B5EF4-FFF2-40B4-BE49-F238E27FC236}">
                <a16:creationId xmlns:a16="http://schemas.microsoft.com/office/drawing/2014/main" id="{182A3E05-5110-438E-A69B-554F1F146A98}"/>
              </a:ext>
            </a:extLst>
          </p:cNvPr>
          <p:cNvSpPr/>
          <p:nvPr/>
        </p:nvSpPr>
        <p:spPr>
          <a:xfrm>
            <a:off x="7813350" y="3282803"/>
            <a:ext cx="720000" cy="98854"/>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Textfeld 14">
            <a:extLst>
              <a:ext uri="{FF2B5EF4-FFF2-40B4-BE49-F238E27FC236}">
                <a16:creationId xmlns:a16="http://schemas.microsoft.com/office/drawing/2014/main" id="{39B57384-860E-4826-BECC-3C1128EEA78B}"/>
              </a:ext>
            </a:extLst>
          </p:cNvPr>
          <p:cNvSpPr txBox="1"/>
          <p:nvPr/>
        </p:nvSpPr>
        <p:spPr>
          <a:xfrm>
            <a:off x="3014987" y="4838348"/>
            <a:ext cx="1805559" cy="1015663"/>
          </a:xfrm>
          <a:prstGeom prst="rect">
            <a:avLst/>
          </a:prstGeom>
          <a:noFill/>
        </p:spPr>
        <p:txBody>
          <a:bodyPr wrap="none" rtlCol="0">
            <a:spAutoFit/>
          </a:bodyPr>
          <a:lstStyle/>
          <a:p>
            <a:pPr algn="ctr"/>
            <a:r>
              <a:rPr lang="en-US" b="1" dirty="0"/>
              <a:t>Adapter 1</a:t>
            </a:r>
          </a:p>
          <a:p>
            <a:pPr algn="ctr"/>
            <a:r>
              <a:rPr lang="en-US" sz="1400" dirty="0"/>
              <a:t>includes binding site</a:t>
            </a:r>
          </a:p>
          <a:p>
            <a:pPr algn="ctr"/>
            <a:r>
              <a:rPr lang="en-US" sz="1400" dirty="0"/>
              <a:t>for read 1 sequencing </a:t>
            </a:r>
          </a:p>
          <a:p>
            <a:pPr algn="ctr"/>
            <a:r>
              <a:rPr lang="en-US" sz="1400" dirty="0"/>
              <a:t>primer </a:t>
            </a:r>
          </a:p>
        </p:txBody>
      </p:sp>
      <p:sp>
        <p:nvSpPr>
          <p:cNvPr id="17" name="Textfeld 30">
            <a:extLst>
              <a:ext uri="{FF2B5EF4-FFF2-40B4-BE49-F238E27FC236}">
                <a16:creationId xmlns:a16="http://schemas.microsoft.com/office/drawing/2014/main" id="{661AEEE4-84DC-48E1-A1C9-E2F24E4B75C8}"/>
              </a:ext>
            </a:extLst>
          </p:cNvPr>
          <p:cNvSpPr txBox="1"/>
          <p:nvPr/>
        </p:nvSpPr>
        <p:spPr>
          <a:xfrm>
            <a:off x="2405244" y="1752262"/>
            <a:ext cx="1620636" cy="800219"/>
          </a:xfrm>
          <a:prstGeom prst="rect">
            <a:avLst/>
          </a:prstGeom>
          <a:noFill/>
        </p:spPr>
        <p:txBody>
          <a:bodyPr wrap="none" rtlCol="0">
            <a:spAutoFit/>
          </a:bodyPr>
          <a:lstStyle/>
          <a:p>
            <a:pPr algn="ctr"/>
            <a:r>
              <a:rPr lang="de-DE" b="1" dirty="0"/>
              <a:t>Index 2</a:t>
            </a:r>
          </a:p>
          <a:p>
            <a:pPr algn="ctr"/>
            <a:r>
              <a:rPr lang="de-DE" sz="1400" dirty="0"/>
              <a:t>(</a:t>
            </a:r>
            <a:r>
              <a:rPr lang="de-DE" sz="1400" dirty="0" err="1"/>
              <a:t>with</a:t>
            </a:r>
            <a:r>
              <a:rPr lang="de-DE" sz="1400" dirty="0"/>
              <a:t> </a:t>
            </a:r>
            <a:r>
              <a:rPr lang="de-DE" sz="1400" dirty="0" err="1"/>
              <a:t>own</a:t>
            </a:r>
            <a:r>
              <a:rPr lang="de-DE" sz="1400" dirty="0"/>
              <a:t> </a:t>
            </a:r>
          </a:p>
          <a:p>
            <a:pPr algn="ctr"/>
            <a:r>
              <a:rPr lang="de-DE" sz="1400" dirty="0"/>
              <a:t>primer </a:t>
            </a:r>
            <a:r>
              <a:rPr lang="de-DE" sz="1400" dirty="0" err="1"/>
              <a:t>binding</a:t>
            </a:r>
            <a:r>
              <a:rPr lang="de-DE" sz="1400" dirty="0"/>
              <a:t> </a:t>
            </a:r>
            <a:r>
              <a:rPr lang="de-DE" sz="1400" dirty="0" err="1"/>
              <a:t>site</a:t>
            </a:r>
            <a:r>
              <a:rPr lang="de-DE" sz="1400" dirty="0"/>
              <a:t>)</a:t>
            </a:r>
          </a:p>
        </p:txBody>
      </p:sp>
      <p:sp>
        <p:nvSpPr>
          <p:cNvPr id="18" name="Textfeld 32">
            <a:extLst>
              <a:ext uri="{FF2B5EF4-FFF2-40B4-BE49-F238E27FC236}">
                <a16:creationId xmlns:a16="http://schemas.microsoft.com/office/drawing/2014/main" id="{231D9935-1640-4200-95D8-C864EB7274AE}"/>
              </a:ext>
            </a:extLst>
          </p:cNvPr>
          <p:cNvSpPr txBox="1"/>
          <p:nvPr/>
        </p:nvSpPr>
        <p:spPr>
          <a:xfrm>
            <a:off x="1810745" y="4044598"/>
            <a:ext cx="1370503" cy="1015663"/>
          </a:xfrm>
          <a:prstGeom prst="rect">
            <a:avLst/>
          </a:prstGeom>
          <a:noFill/>
        </p:spPr>
        <p:txBody>
          <a:bodyPr wrap="none" rtlCol="0">
            <a:spAutoFit/>
          </a:bodyPr>
          <a:lstStyle/>
          <a:p>
            <a:pPr algn="ctr"/>
            <a:r>
              <a:rPr lang="de-DE" b="1" dirty="0"/>
              <a:t>P5</a:t>
            </a:r>
          </a:p>
          <a:p>
            <a:pPr algn="ctr"/>
            <a:r>
              <a:rPr lang="de-DE" sz="1400" dirty="0" err="1"/>
              <a:t>attachment</a:t>
            </a:r>
            <a:r>
              <a:rPr lang="de-DE" sz="1400" dirty="0"/>
              <a:t> </a:t>
            </a:r>
            <a:r>
              <a:rPr lang="de-DE" sz="1400" dirty="0" err="1"/>
              <a:t>site</a:t>
            </a:r>
            <a:r>
              <a:rPr lang="de-DE" sz="1400" dirty="0"/>
              <a:t> </a:t>
            </a:r>
          </a:p>
          <a:p>
            <a:pPr algn="ctr"/>
            <a:r>
              <a:rPr lang="de-DE" sz="1400" dirty="0" err="1"/>
              <a:t>for</a:t>
            </a:r>
            <a:r>
              <a:rPr lang="de-DE" sz="1400" dirty="0"/>
              <a:t> </a:t>
            </a:r>
            <a:r>
              <a:rPr lang="de-DE" sz="1400" dirty="0" err="1"/>
              <a:t>flow</a:t>
            </a:r>
            <a:r>
              <a:rPr lang="de-DE" sz="1400" dirty="0"/>
              <a:t> </a:t>
            </a:r>
            <a:r>
              <a:rPr lang="de-DE" sz="1400" dirty="0" err="1"/>
              <a:t>cell</a:t>
            </a:r>
            <a:endParaRPr lang="de-DE" sz="1400" dirty="0"/>
          </a:p>
          <a:p>
            <a:pPr algn="ctr"/>
            <a:endParaRPr lang="de-DE" sz="1400" dirty="0"/>
          </a:p>
        </p:txBody>
      </p:sp>
      <p:sp>
        <p:nvSpPr>
          <p:cNvPr id="19" name="Textfeld 40">
            <a:extLst>
              <a:ext uri="{FF2B5EF4-FFF2-40B4-BE49-F238E27FC236}">
                <a16:creationId xmlns:a16="http://schemas.microsoft.com/office/drawing/2014/main" id="{06517E22-7C35-4339-AE9E-91A8FE69F277}"/>
              </a:ext>
            </a:extLst>
          </p:cNvPr>
          <p:cNvSpPr txBox="1"/>
          <p:nvPr/>
        </p:nvSpPr>
        <p:spPr>
          <a:xfrm>
            <a:off x="8147271" y="1758612"/>
            <a:ext cx="1455143" cy="800219"/>
          </a:xfrm>
          <a:prstGeom prst="rect">
            <a:avLst/>
          </a:prstGeom>
          <a:noFill/>
        </p:spPr>
        <p:txBody>
          <a:bodyPr wrap="none" rtlCol="0">
            <a:spAutoFit/>
          </a:bodyPr>
          <a:lstStyle/>
          <a:p>
            <a:pPr algn="ctr"/>
            <a:r>
              <a:rPr lang="de-DE" b="1" dirty="0"/>
              <a:t>Index 1</a:t>
            </a:r>
          </a:p>
          <a:p>
            <a:pPr algn="ctr"/>
            <a:r>
              <a:rPr lang="de-DE" sz="1400" dirty="0"/>
              <a:t>(</a:t>
            </a:r>
            <a:r>
              <a:rPr lang="de-DE" sz="1400" dirty="0" err="1"/>
              <a:t>with</a:t>
            </a:r>
            <a:r>
              <a:rPr lang="de-DE" sz="1400" dirty="0"/>
              <a:t> </a:t>
            </a:r>
            <a:r>
              <a:rPr lang="de-DE" sz="1400" dirty="0" err="1"/>
              <a:t>own</a:t>
            </a:r>
            <a:r>
              <a:rPr lang="de-DE" sz="1400" dirty="0"/>
              <a:t> primer</a:t>
            </a:r>
          </a:p>
          <a:p>
            <a:pPr algn="ctr"/>
            <a:r>
              <a:rPr lang="de-DE" sz="1400" dirty="0" err="1"/>
              <a:t>binding</a:t>
            </a:r>
            <a:r>
              <a:rPr lang="de-DE" sz="1400" dirty="0"/>
              <a:t> </a:t>
            </a:r>
            <a:r>
              <a:rPr lang="de-DE" sz="1400" dirty="0" err="1"/>
              <a:t>site</a:t>
            </a:r>
            <a:r>
              <a:rPr lang="de-DE" sz="1400" dirty="0"/>
              <a:t>)</a:t>
            </a:r>
          </a:p>
        </p:txBody>
      </p:sp>
      <p:sp>
        <p:nvSpPr>
          <p:cNvPr id="20" name="Textfeld 42">
            <a:extLst>
              <a:ext uri="{FF2B5EF4-FFF2-40B4-BE49-F238E27FC236}">
                <a16:creationId xmlns:a16="http://schemas.microsoft.com/office/drawing/2014/main" id="{73B0D804-BEBC-4806-B131-D1DCDA6D5F6E}"/>
              </a:ext>
            </a:extLst>
          </p:cNvPr>
          <p:cNvSpPr txBox="1"/>
          <p:nvPr/>
        </p:nvSpPr>
        <p:spPr>
          <a:xfrm>
            <a:off x="8892378" y="4044598"/>
            <a:ext cx="1370504" cy="1015663"/>
          </a:xfrm>
          <a:prstGeom prst="rect">
            <a:avLst/>
          </a:prstGeom>
          <a:noFill/>
        </p:spPr>
        <p:txBody>
          <a:bodyPr wrap="none" rtlCol="0">
            <a:spAutoFit/>
          </a:bodyPr>
          <a:lstStyle/>
          <a:p>
            <a:pPr lvl="0" algn="ctr"/>
            <a:r>
              <a:rPr lang="de-DE" b="1" dirty="0">
                <a:solidFill>
                  <a:prstClr val="black"/>
                </a:solidFill>
              </a:rPr>
              <a:t>P7</a:t>
            </a:r>
          </a:p>
          <a:p>
            <a:pPr lvl="0" algn="ctr"/>
            <a:r>
              <a:rPr lang="de-DE" sz="1400" dirty="0" err="1">
                <a:solidFill>
                  <a:prstClr val="black"/>
                </a:solidFill>
              </a:rPr>
              <a:t>attachment</a:t>
            </a:r>
            <a:r>
              <a:rPr lang="de-DE" sz="1400" dirty="0">
                <a:solidFill>
                  <a:prstClr val="black"/>
                </a:solidFill>
              </a:rPr>
              <a:t> </a:t>
            </a:r>
            <a:r>
              <a:rPr lang="de-DE" sz="1400" dirty="0" err="1">
                <a:solidFill>
                  <a:prstClr val="black"/>
                </a:solidFill>
              </a:rPr>
              <a:t>site</a:t>
            </a:r>
            <a:r>
              <a:rPr lang="de-DE" sz="1400" dirty="0">
                <a:solidFill>
                  <a:prstClr val="black"/>
                </a:solidFill>
              </a:rPr>
              <a:t> </a:t>
            </a:r>
          </a:p>
          <a:p>
            <a:pPr lvl="0" algn="ctr"/>
            <a:r>
              <a:rPr lang="de-DE" sz="1400" dirty="0" err="1">
                <a:solidFill>
                  <a:prstClr val="black"/>
                </a:solidFill>
              </a:rPr>
              <a:t>for</a:t>
            </a:r>
            <a:r>
              <a:rPr lang="de-DE" sz="1400" dirty="0">
                <a:solidFill>
                  <a:prstClr val="black"/>
                </a:solidFill>
              </a:rPr>
              <a:t> </a:t>
            </a:r>
            <a:r>
              <a:rPr lang="de-DE" sz="1400" dirty="0" err="1">
                <a:solidFill>
                  <a:prstClr val="black"/>
                </a:solidFill>
              </a:rPr>
              <a:t>flow</a:t>
            </a:r>
            <a:r>
              <a:rPr lang="de-DE" sz="1400" dirty="0">
                <a:solidFill>
                  <a:prstClr val="black"/>
                </a:solidFill>
              </a:rPr>
              <a:t> </a:t>
            </a:r>
            <a:r>
              <a:rPr lang="de-DE" sz="1400" dirty="0" err="1">
                <a:solidFill>
                  <a:prstClr val="black"/>
                </a:solidFill>
              </a:rPr>
              <a:t>cell</a:t>
            </a:r>
            <a:endParaRPr lang="de-DE" sz="1400" dirty="0">
              <a:solidFill>
                <a:prstClr val="black"/>
              </a:solidFill>
            </a:endParaRPr>
          </a:p>
          <a:p>
            <a:pPr lvl="0" algn="ctr"/>
            <a:endParaRPr lang="de-DE" sz="1400" dirty="0">
              <a:solidFill>
                <a:prstClr val="black"/>
              </a:solidFill>
            </a:endParaRPr>
          </a:p>
        </p:txBody>
      </p:sp>
      <p:sp>
        <p:nvSpPr>
          <p:cNvPr id="21" name="Textfeld 43">
            <a:extLst>
              <a:ext uri="{FF2B5EF4-FFF2-40B4-BE49-F238E27FC236}">
                <a16:creationId xmlns:a16="http://schemas.microsoft.com/office/drawing/2014/main" id="{72313BEB-753A-4738-B1F4-F9CBB5B34831}"/>
              </a:ext>
            </a:extLst>
          </p:cNvPr>
          <p:cNvSpPr txBox="1"/>
          <p:nvPr/>
        </p:nvSpPr>
        <p:spPr>
          <a:xfrm>
            <a:off x="7265075" y="4807505"/>
            <a:ext cx="1805559" cy="1015663"/>
          </a:xfrm>
          <a:prstGeom prst="rect">
            <a:avLst/>
          </a:prstGeom>
          <a:noFill/>
        </p:spPr>
        <p:txBody>
          <a:bodyPr wrap="none" rtlCol="0">
            <a:spAutoFit/>
          </a:bodyPr>
          <a:lstStyle/>
          <a:p>
            <a:pPr algn="ctr"/>
            <a:r>
              <a:rPr lang="de-DE" b="1" dirty="0"/>
              <a:t>Adapter 2</a:t>
            </a:r>
          </a:p>
          <a:p>
            <a:pPr algn="ctr"/>
            <a:r>
              <a:rPr lang="de-DE" sz="1400" dirty="0" err="1"/>
              <a:t>includes</a:t>
            </a:r>
            <a:r>
              <a:rPr lang="de-DE" sz="1400" dirty="0"/>
              <a:t> </a:t>
            </a:r>
            <a:r>
              <a:rPr lang="de-DE" sz="1400" dirty="0" err="1"/>
              <a:t>binding</a:t>
            </a:r>
            <a:r>
              <a:rPr lang="de-DE" sz="1400" dirty="0"/>
              <a:t> </a:t>
            </a:r>
            <a:r>
              <a:rPr lang="de-DE" sz="1400" dirty="0" err="1"/>
              <a:t>site</a:t>
            </a:r>
            <a:endParaRPr lang="de-DE" sz="1400" dirty="0"/>
          </a:p>
          <a:p>
            <a:pPr algn="ctr"/>
            <a:r>
              <a:rPr lang="de-DE" sz="1400" dirty="0" err="1"/>
              <a:t>for</a:t>
            </a:r>
            <a:r>
              <a:rPr lang="de-DE" sz="1400" dirty="0"/>
              <a:t> </a:t>
            </a:r>
            <a:r>
              <a:rPr lang="de-DE" sz="1400" dirty="0" err="1"/>
              <a:t>read</a:t>
            </a:r>
            <a:r>
              <a:rPr lang="de-DE" sz="1400" dirty="0"/>
              <a:t> 2 </a:t>
            </a:r>
            <a:r>
              <a:rPr lang="de-DE" sz="1400" dirty="0" err="1"/>
              <a:t>sequencing</a:t>
            </a:r>
            <a:r>
              <a:rPr lang="de-DE" sz="1400" dirty="0"/>
              <a:t> </a:t>
            </a:r>
          </a:p>
          <a:p>
            <a:pPr algn="ctr"/>
            <a:r>
              <a:rPr lang="de-DE" sz="1400" dirty="0"/>
              <a:t>primer </a:t>
            </a:r>
          </a:p>
        </p:txBody>
      </p:sp>
      <p:sp>
        <p:nvSpPr>
          <p:cNvPr id="22" name="Textfeld 46">
            <a:extLst>
              <a:ext uri="{FF2B5EF4-FFF2-40B4-BE49-F238E27FC236}">
                <a16:creationId xmlns:a16="http://schemas.microsoft.com/office/drawing/2014/main" id="{88CDE7A9-2E40-4C64-9C11-D3176D4F92FC}"/>
              </a:ext>
            </a:extLst>
          </p:cNvPr>
          <p:cNvSpPr txBox="1"/>
          <p:nvPr/>
        </p:nvSpPr>
        <p:spPr>
          <a:xfrm>
            <a:off x="5680947" y="2182777"/>
            <a:ext cx="737702" cy="369332"/>
          </a:xfrm>
          <a:prstGeom prst="rect">
            <a:avLst/>
          </a:prstGeom>
          <a:noFill/>
        </p:spPr>
        <p:txBody>
          <a:bodyPr wrap="none" rtlCol="0">
            <a:spAutoFit/>
          </a:bodyPr>
          <a:lstStyle/>
          <a:p>
            <a:pPr algn="ctr"/>
            <a:r>
              <a:rPr lang="de-DE" b="1" dirty="0"/>
              <a:t>Insert</a:t>
            </a:r>
            <a:endParaRPr lang="de-DE" sz="1400" dirty="0"/>
          </a:p>
        </p:txBody>
      </p:sp>
      <p:grpSp>
        <p:nvGrpSpPr>
          <p:cNvPr id="23" name="Gruppieren 5">
            <a:extLst>
              <a:ext uri="{FF2B5EF4-FFF2-40B4-BE49-F238E27FC236}">
                <a16:creationId xmlns:a16="http://schemas.microsoft.com/office/drawing/2014/main" id="{CDC996EA-231A-452F-ACAA-49D1DFA7566E}"/>
              </a:ext>
            </a:extLst>
          </p:cNvPr>
          <p:cNvGrpSpPr/>
          <p:nvPr/>
        </p:nvGrpSpPr>
        <p:grpSpPr>
          <a:xfrm>
            <a:off x="2148447" y="3390230"/>
            <a:ext cx="696007" cy="726398"/>
            <a:chOff x="624446" y="3553778"/>
            <a:chExt cx="696007" cy="726398"/>
          </a:xfrm>
        </p:grpSpPr>
        <p:cxnSp>
          <p:nvCxnSpPr>
            <p:cNvPr id="24" name="Gerade Verbindung 31">
              <a:extLst>
                <a:ext uri="{FF2B5EF4-FFF2-40B4-BE49-F238E27FC236}">
                  <a16:creationId xmlns:a16="http://schemas.microsoft.com/office/drawing/2014/main" id="{56C0B31F-D50D-4315-8271-1F9CAC5F9FA2}"/>
                </a:ext>
              </a:extLst>
            </p:cNvPr>
            <p:cNvCxnSpPr/>
            <p:nvPr/>
          </p:nvCxnSpPr>
          <p:spPr>
            <a:xfrm>
              <a:off x="972450" y="3616284"/>
              <a:ext cx="0" cy="66389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Runde Klammer links 7">
              <a:extLst>
                <a:ext uri="{FF2B5EF4-FFF2-40B4-BE49-F238E27FC236}">
                  <a16:creationId xmlns:a16="http://schemas.microsoft.com/office/drawing/2014/main" id="{23B42B38-B56C-45DF-B0B7-F23E48CAC6C1}"/>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26" name="Gruppieren 35">
            <a:extLst>
              <a:ext uri="{FF2B5EF4-FFF2-40B4-BE49-F238E27FC236}">
                <a16:creationId xmlns:a16="http://schemas.microsoft.com/office/drawing/2014/main" id="{18782031-560D-4FD3-826D-B21AA435D228}"/>
              </a:ext>
            </a:extLst>
          </p:cNvPr>
          <p:cNvGrpSpPr/>
          <p:nvPr/>
        </p:nvGrpSpPr>
        <p:grpSpPr>
          <a:xfrm rot="10800000">
            <a:off x="2858054" y="2528990"/>
            <a:ext cx="696007" cy="729573"/>
            <a:chOff x="624446" y="3553778"/>
            <a:chExt cx="696007" cy="729573"/>
          </a:xfrm>
        </p:grpSpPr>
        <p:cxnSp>
          <p:nvCxnSpPr>
            <p:cNvPr id="27" name="Gerade Verbindung 36">
              <a:extLst>
                <a:ext uri="{FF2B5EF4-FFF2-40B4-BE49-F238E27FC236}">
                  <a16:creationId xmlns:a16="http://schemas.microsoft.com/office/drawing/2014/main" id="{C3243248-482E-4CCC-86B2-EFA99D952E37}"/>
                </a:ext>
              </a:extLst>
            </p:cNvPr>
            <p:cNvCxnSpPr/>
            <p:nvPr/>
          </p:nvCxnSpPr>
          <p:spPr>
            <a:xfrm>
              <a:off x="972450" y="3619459"/>
              <a:ext cx="0" cy="66389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Runde Klammer links 44">
              <a:extLst>
                <a:ext uri="{FF2B5EF4-FFF2-40B4-BE49-F238E27FC236}">
                  <a16:creationId xmlns:a16="http://schemas.microsoft.com/office/drawing/2014/main" id="{199DE1FB-FF1C-43C3-979D-F770F54851B3}"/>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29" name="Gruppieren 45">
            <a:extLst>
              <a:ext uri="{FF2B5EF4-FFF2-40B4-BE49-F238E27FC236}">
                <a16:creationId xmlns:a16="http://schemas.microsoft.com/office/drawing/2014/main" id="{4E0AF382-AB3F-4AF9-8A19-B534EC137C59}"/>
              </a:ext>
            </a:extLst>
          </p:cNvPr>
          <p:cNvGrpSpPr/>
          <p:nvPr/>
        </p:nvGrpSpPr>
        <p:grpSpPr>
          <a:xfrm>
            <a:off x="3563413" y="3390230"/>
            <a:ext cx="696007" cy="1494472"/>
            <a:chOff x="624446" y="3553778"/>
            <a:chExt cx="696007" cy="1494472"/>
          </a:xfrm>
        </p:grpSpPr>
        <p:cxnSp>
          <p:nvCxnSpPr>
            <p:cNvPr id="30" name="Gerade Verbindung 47">
              <a:extLst>
                <a:ext uri="{FF2B5EF4-FFF2-40B4-BE49-F238E27FC236}">
                  <a16:creationId xmlns:a16="http://schemas.microsoft.com/office/drawing/2014/main" id="{3E2D100D-62C3-4066-95E6-1C0260194928}"/>
                </a:ext>
              </a:extLst>
            </p:cNvPr>
            <p:cNvCxnSpPr/>
            <p:nvPr/>
          </p:nvCxnSpPr>
          <p:spPr>
            <a:xfrm>
              <a:off x="972450" y="3616284"/>
              <a:ext cx="0" cy="14319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Runde Klammer links 48">
              <a:extLst>
                <a:ext uri="{FF2B5EF4-FFF2-40B4-BE49-F238E27FC236}">
                  <a16:creationId xmlns:a16="http://schemas.microsoft.com/office/drawing/2014/main" id="{02686AAA-6292-4494-990B-778CD6522C1E}"/>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2" name="Gruppieren 49">
            <a:extLst>
              <a:ext uri="{FF2B5EF4-FFF2-40B4-BE49-F238E27FC236}">
                <a16:creationId xmlns:a16="http://schemas.microsoft.com/office/drawing/2014/main" id="{986B26C6-1862-4D7E-95B3-DC9C284B4671}"/>
              </a:ext>
            </a:extLst>
          </p:cNvPr>
          <p:cNvGrpSpPr/>
          <p:nvPr/>
        </p:nvGrpSpPr>
        <p:grpSpPr>
          <a:xfrm rot="10800000">
            <a:off x="4271416" y="2495294"/>
            <a:ext cx="3541934" cy="729573"/>
            <a:chOff x="624446" y="3553778"/>
            <a:chExt cx="696007" cy="729573"/>
          </a:xfrm>
        </p:grpSpPr>
        <p:cxnSp>
          <p:nvCxnSpPr>
            <p:cNvPr id="33" name="Gerade Verbindung 50">
              <a:extLst>
                <a:ext uri="{FF2B5EF4-FFF2-40B4-BE49-F238E27FC236}">
                  <a16:creationId xmlns:a16="http://schemas.microsoft.com/office/drawing/2014/main" id="{86273974-8FCE-4743-BF34-7A8B5EF791A4}"/>
                </a:ext>
              </a:extLst>
            </p:cNvPr>
            <p:cNvCxnSpPr/>
            <p:nvPr/>
          </p:nvCxnSpPr>
          <p:spPr>
            <a:xfrm>
              <a:off x="972450" y="3619459"/>
              <a:ext cx="0" cy="66389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Runde Klammer links 51">
              <a:extLst>
                <a:ext uri="{FF2B5EF4-FFF2-40B4-BE49-F238E27FC236}">
                  <a16:creationId xmlns:a16="http://schemas.microsoft.com/office/drawing/2014/main" id="{B6DAFF11-7B16-449F-9714-018827FD49C7}"/>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5" name="Gruppieren 52">
            <a:extLst>
              <a:ext uri="{FF2B5EF4-FFF2-40B4-BE49-F238E27FC236}">
                <a16:creationId xmlns:a16="http://schemas.microsoft.com/office/drawing/2014/main" id="{247CCB96-8D4B-446B-9C12-371D64D4EF7B}"/>
              </a:ext>
            </a:extLst>
          </p:cNvPr>
          <p:cNvGrpSpPr/>
          <p:nvPr/>
        </p:nvGrpSpPr>
        <p:grpSpPr>
          <a:xfrm>
            <a:off x="9229358" y="3390230"/>
            <a:ext cx="696007" cy="726398"/>
            <a:chOff x="624446" y="3553778"/>
            <a:chExt cx="696007" cy="726398"/>
          </a:xfrm>
        </p:grpSpPr>
        <p:cxnSp>
          <p:nvCxnSpPr>
            <p:cNvPr id="36" name="Gerade Verbindung 53">
              <a:extLst>
                <a:ext uri="{FF2B5EF4-FFF2-40B4-BE49-F238E27FC236}">
                  <a16:creationId xmlns:a16="http://schemas.microsoft.com/office/drawing/2014/main" id="{2C986F9C-D5C1-4929-99F3-C81FDE004B24}"/>
                </a:ext>
              </a:extLst>
            </p:cNvPr>
            <p:cNvCxnSpPr/>
            <p:nvPr/>
          </p:nvCxnSpPr>
          <p:spPr>
            <a:xfrm>
              <a:off x="972450" y="3616284"/>
              <a:ext cx="0" cy="66389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unde Klammer links 54">
              <a:extLst>
                <a:ext uri="{FF2B5EF4-FFF2-40B4-BE49-F238E27FC236}">
                  <a16:creationId xmlns:a16="http://schemas.microsoft.com/office/drawing/2014/main" id="{5EA45406-5213-42D5-A065-28F40A949D6B}"/>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38" name="Gruppieren 55">
            <a:extLst>
              <a:ext uri="{FF2B5EF4-FFF2-40B4-BE49-F238E27FC236}">
                <a16:creationId xmlns:a16="http://schemas.microsoft.com/office/drawing/2014/main" id="{8BB121EB-7163-4FA8-B694-AD383A8CB853}"/>
              </a:ext>
            </a:extLst>
          </p:cNvPr>
          <p:cNvGrpSpPr/>
          <p:nvPr/>
        </p:nvGrpSpPr>
        <p:grpSpPr>
          <a:xfrm>
            <a:off x="7813348" y="3390648"/>
            <a:ext cx="696007" cy="1494472"/>
            <a:chOff x="624446" y="3553778"/>
            <a:chExt cx="696007" cy="1494472"/>
          </a:xfrm>
        </p:grpSpPr>
        <p:cxnSp>
          <p:nvCxnSpPr>
            <p:cNvPr id="39" name="Gerade Verbindung 56">
              <a:extLst>
                <a:ext uri="{FF2B5EF4-FFF2-40B4-BE49-F238E27FC236}">
                  <a16:creationId xmlns:a16="http://schemas.microsoft.com/office/drawing/2014/main" id="{8F1C3E0F-343A-4528-AE7D-335F8E4172C1}"/>
                </a:ext>
              </a:extLst>
            </p:cNvPr>
            <p:cNvCxnSpPr/>
            <p:nvPr/>
          </p:nvCxnSpPr>
          <p:spPr>
            <a:xfrm>
              <a:off x="972450" y="3616284"/>
              <a:ext cx="0" cy="14319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0" name="Runde Klammer links 57">
              <a:extLst>
                <a:ext uri="{FF2B5EF4-FFF2-40B4-BE49-F238E27FC236}">
                  <a16:creationId xmlns:a16="http://schemas.microsoft.com/office/drawing/2014/main" id="{AEC4338F-D42E-4CA2-BB35-FF44B2BE9E10}"/>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grpSp>
        <p:nvGrpSpPr>
          <p:cNvPr id="41" name="Gruppieren 58">
            <a:extLst>
              <a:ext uri="{FF2B5EF4-FFF2-40B4-BE49-F238E27FC236}">
                <a16:creationId xmlns:a16="http://schemas.microsoft.com/office/drawing/2014/main" id="{EEE3EA76-D881-4871-9F9F-4029BCD6C2D0}"/>
              </a:ext>
            </a:extLst>
          </p:cNvPr>
          <p:cNvGrpSpPr/>
          <p:nvPr/>
        </p:nvGrpSpPr>
        <p:grpSpPr>
          <a:xfrm rot="10800000">
            <a:off x="8519404" y="2543859"/>
            <a:ext cx="696007" cy="729573"/>
            <a:chOff x="624446" y="3553778"/>
            <a:chExt cx="696007" cy="729573"/>
          </a:xfrm>
        </p:grpSpPr>
        <p:cxnSp>
          <p:nvCxnSpPr>
            <p:cNvPr id="42" name="Gerade Verbindung 59">
              <a:extLst>
                <a:ext uri="{FF2B5EF4-FFF2-40B4-BE49-F238E27FC236}">
                  <a16:creationId xmlns:a16="http://schemas.microsoft.com/office/drawing/2014/main" id="{FEF68DE1-6467-4A01-9DF6-F7C0069ABD86}"/>
                </a:ext>
              </a:extLst>
            </p:cNvPr>
            <p:cNvCxnSpPr/>
            <p:nvPr/>
          </p:nvCxnSpPr>
          <p:spPr>
            <a:xfrm>
              <a:off x="972450" y="3619459"/>
              <a:ext cx="0" cy="66389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Runde Klammer links 60">
              <a:extLst>
                <a:ext uri="{FF2B5EF4-FFF2-40B4-BE49-F238E27FC236}">
                  <a16:creationId xmlns:a16="http://schemas.microsoft.com/office/drawing/2014/main" id="{02CFA884-73B8-4E69-9999-B7236FD52A1E}"/>
                </a:ext>
              </a:extLst>
            </p:cNvPr>
            <p:cNvSpPr/>
            <p:nvPr/>
          </p:nvSpPr>
          <p:spPr>
            <a:xfrm rot="16200000">
              <a:off x="941197" y="3237027"/>
              <a:ext cx="62506" cy="696007"/>
            </a:xfrm>
            <a:prstGeom prst="leftBracket">
              <a:avLst>
                <a:gd name="adj" fmla="val 0"/>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grpSp>
    </p:spTree>
    <p:extLst>
      <p:ext uri="{BB962C8B-B14F-4D97-AF65-F5344CB8AC3E}">
        <p14:creationId xmlns:p14="http://schemas.microsoft.com/office/powerpoint/2010/main" val="168109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BA4F-21D1-4148-B215-A805F88000FF}"/>
              </a:ext>
            </a:extLst>
          </p:cNvPr>
          <p:cNvSpPr>
            <a:spLocks noGrp="1"/>
          </p:cNvSpPr>
          <p:nvPr>
            <p:ph type="title"/>
          </p:nvPr>
        </p:nvSpPr>
        <p:spPr/>
        <p:txBody>
          <a:bodyPr/>
          <a:lstStyle/>
          <a:p>
            <a:pPr algn="ctr"/>
            <a:r>
              <a:rPr lang="en-GB" dirty="0"/>
              <a:t>Library Preparation</a:t>
            </a:r>
            <a:endParaRPr lang="en-NG" dirty="0"/>
          </a:p>
        </p:txBody>
      </p:sp>
      <p:pic>
        <p:nvPicPr>
          <p:cNvPr id="4" name="Content Placeholder 3">
            <a:extLst>
              <a:ext uri="{FF2B5EF4-FFF2-40B4-BE49-F238E27FC236}">
                <a16:creationId xmlns:a16="http://schemas.microsoft.com/office/drawing/2014/main" id="{A0E83FC0-A233-4558-8F4A-71B133F076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795712" y="2935305"/>
            <a:ext cx="9201636" cy="1663737"/>
          </a:xfrm>
          <a:prstGeom prst="rect">
            <a:avLst/>
          </a:prstGeom>
        </p:spPr>
      </p:pic>
    </p:spTree>
    <p:extLst>
      <p:ext uri="{BB962C8B-B14F-4D97-AF65-F5344CB8AC3E}">
        <p14:creationId xmlns:p14="http://schemas.microsoft.com/office/powerpoint/2010/main" val="35046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EA217-BE13-47E1-9338-20D42CFA2089}"/>
              </a:ext>
            </a:extLst>
          </p:cNvPr>
          <p:cNvSpPr>
            <a:spLocks noGrp="1"/>
          </p:cNvSpPr>
          <p:nvPr>
            <p:ph type="title"/>
          </p:nvPr>
        </p:nvSpPr>
        <p:spPr/>
        <p:txBody>
          <a:bodyPr/>
          <a:lstStyle/>
          <a:p>
            <a:pPr algn="ctr"/>
            <a:r>
              <a:rPr lang="en-GB" dirty="0"/>
              <a:t>SEQUENCING</a:t>
            </a:r>
            <a:endParaRPr lang="en-NG" dirty="0"/>
          </a:p>
        </p:txBody>
      </p:sp>
      <p:sp>
        <p:nvSpPr>
          <p:cNvPr id="3" name="Content Placeholder 2">
            <a:extLst>
              <a:ext uri="{FF2B5EF4-FFF2-40B4-BE49-F238E27FC236}">
                <a16:creationId xmlns:a16="http://schemas.microsoft.com/office/drawing/2014/main" id="{7B5905B7-F190-4178-A7A8-1E276E4815FD}"/>
              </a:ext>
            </a:extLst>
          </p:cNvPr>
          <p:cNvSpPr>
            <a:spLocks noGrp="1"/>
          </p:cNvSpPr>
          <p:nvPr>
            <p:ph idx="1"/>
          </p:nvPr>
        </p:nvSpPr>
        <p:spPr/>
        <p:txBody>
          <a:bodyPr/>
          <a:lstStyle/>
          <a:p>
            <a:r>
              <a:rPr lang="en-GB" b="1" dirty="0"/>
              <a:t>DNA sequencing</a:t>
            </a:r>
            <a:r>
              <a:rPr lang="en-GB" dirty="0"/>
              <a:t> is the process of determining the </a:t>
            </a:r>
            <a:r>
              <a:rPr lang="en-GB" dirty="0">
                <a:hlinkClick r:id="rId2" tooltip="Nucleic acid sequence"/>
              </a:rPr>
              <a:t>nucleic acid sequence</a:t>
            </a:r>
            <a:r>
              <a:rPr lang="en-GB" dirty="0"/>
              <a:t> – the order of </a:t>
            </a:r>
            <a:r>
              <a:rPr lang="en-GB" dirty="0">
                <a:hlinkClick r:id="rId3" tooltip="Nucleotides"/>
              </a:rPr>
              <a:t>nucleotides</a:t>
            </a:r>
            <a:r>
              <a:rPr lang="en-GB" dirty="0"/>
              <a:t> in </a:t>
            </a:r>
            <a:r>
              <a:rPr lang="en-GB" dirty="0">
                <a:hlinkClick r:id="rId4" tooltip="DNA"/>
              </a:rPr>
              <a:t>DNA</a:t>
            </a:r>
            <a:r>
              <a:rPr lang="en-GB" dirty="0"/>
              <a:t>. It includes any method or technology that is used to determine the order of the four bases: </a:t>
            </a:r>
            <a:r>
              <a:rPr lang="en-GB" dirty="0">
                <a:hlinkClick r:id="rId5" tooltip="Adenine"/>
              </a:rPr>
              <a:t>adenine</a:t>
            </a:r>
            <a:r>
              <a:rPr lang="en-GB" dirty="0"/>
              <a:t>, </a:t>
            </a:r>
            <a:r>
              <a:rPr lang="en-GB" u="sng" dirty="0">
                <a:hlinkClick r:id="rId6"/>
              </a:rPr>
              <a:t>guanine</a:t>
            </a:r>
            <a:r>
              <a:rPr lang="en-GB" dirty="0"/>
              <a:t>, </a:t>
            </a:r>
            <a:r>
              <a:rPr lang="en-GB" dirty="0">
                <a:hlinkClick r:id="rId7" tooltip="Cytosine"/>
              </a:rPr>
              <a:t>cytosine</a:t>
            </a:r>
            <a:r>
              <a:rPr lang="en-GB" dirty="0"/>
              <a:t>, and </a:t>
            </a:r>
            <a:r>
              <a:rPr lang="en-GB" dirty="0">
                <a:hlinkClick r:id="rId8" tooltip="Thymine"/>
              </a:rPr>
              <a:t>thymine</a:t>
            </a:r>
            <a:r>
              <a:rPr lang="en-GB" dirty="0"/>
              <a:t>.</a:t>
            </a:r>
          </a:p>
          <a:p>
            <a:r>
              <a:rPr lang="en-GB" dirty="0"/>
              <a:t>Why?</a:t>
            </a:r>
            <a:endParaRPr lang="en-NG" dirty="0"/>
          </a:p>
        </p:txBody>
      </p:sp>
    </p:spTree>
    <p:extLst>
      <p:ext uri="{BB962C8B-B14F-4D97-AF65-F5344CB8AC3E}">
        <p14:creationId xmlns:p14="http://schemas.microsoft.com/office/powerpoint/2010/main" val="2618242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0292-AE53-4A85-A95A-437E704C8823}"/>
              </a:ext>
            </a:extLst>
          </p:cNvPr>
          <p:cNvSpPr>
            <a:spLocks noGrp="1"/>
          </p:cNvSpPr>
          <p:nvPr>
            <p:ph type="title"/>
          </p:nvPr>
        </p:nvSpPr>
        <p:spPr>
          <a:xfrm>
            <a:off x="956732" y="1132871"/>
            <a:ext cx="5748866" cy="1325563"/>
          </a:xfrm>
        </p:spPr>
        <p:txBody>
          <a:bodyPr>
            <a:normAutofit fontScale="90000"/>
          </a:bodyPr>
          <a:lstStyle/>
          <a:p>
            <a:r>
              <a:rPr lang="en-GB" dirty="0" err="1"/>
              <a:t>NGS</a:t>
            </a:r>
            <a:r>
              <a:rPr lang="en-GB" dirty="0"/>
              <a:t> Terminologies: Sequencing</a:t>
            </a:r>
            <a:endParaRPr lang="en-NG" dirty="0"/>
          </a:p>
        </p:txBody>
      </p:sp>
      <p:pic>
        <p:nvPicPr>
          <p:cNvPr id="2050" name="Picture 2" descr="cluster generation">
            <a:extLst>
              <a:ext uri="{FF2B5EF4-FFF2-40B4-BE49-F238E27FC236}">
                <a16:creationId xmlns:a16="http://schemas.microsoft.com/office/drawing/2014/main" id="{259B3E83-7899-410E-8A93-DDD78B119F75}"/>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587066" y="1350817"/>
            <a:ext cx="5283199" cy="51854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8B112B-860E-4B07-89B8-AC91F24A4B29}"/>
              </a:ext>
            </a:extLst>
          </p:cNvPr>
          <p:cNvSpPr txBox="1"/>
          <p:nvPr/>
        </p:nvSpPr>
        <p:spPr>
          <a:xfrm>
            <a:off x="838199" y="2607733"/>
            <a:ext cx="5985933" cy="2677656"/>
          </a:xfrm>
          <a:prstGeom prst="rect">
            <a:avLst/>
          </a:prstGeom>
          <a:noFill/>
        </p:spPr>
        <p:txBody>
          <a:bodyPr wrap="square" rtlCol="0">
            <a:spAutoFit/>
          </a:bodyPr>
          <a:lstStyle/>
          <a:p>
            <a:r>
              <a:rPr lang="en-GB" sz="2800" b="1" dirty="0" err="1"/>
              <a:t>Flowcell</a:t>
            </a:r>
            <a:r>
              <a:rPr lang="en-GB" sz="2800" dirty="0"/>
              <a:t>: </a:t>
            </a:r>
            <a:r>
              <a:rPr lang="en-GB" sz="2800" b="1" dirty="0"/>
              <a:t>Flow cell</a:t>
            </a:r>
            <a:r>
              <a:rPr lang="en-GB" sz="2800" dirty="0"/>
              <a:t> is a channel for adsorbing mobile DNA fragments, and it's also a core sequencing reactor vessel — all the sequencing happens here.</a:t>
            </a:r>
            <a:endParaRPr lang="en-NG" sz="2800" dirty="0"/>
          </a:p>
          <a:p>
            <a:endParaRPr lang="en-NG" sz="2800" dirty="0"/>
          </a:p>
        </p:txBody>
      </p:sp>
      <p:pic>
        <p:nvPicPr>
          <p:cNvPr id="2052" name="Picture 4" descr="Images | Illumina images for general use">
            <a:extLst>
              <a:ext uri="{FF2B5EF4-FFF2-40B4-BE49-F238E27FC236}">
                <a16:creationId xmlns:a16="http://schemas.microsoft.com/office/drawing/2014/main" id="{50B7B0DF-8DCB-4283-8C45-B1019466976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60258" y="4981576"/>
            <a:ext cx="26574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52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66074-52AA-485E-8FB6-E944E42DE782}"/>
              </a:ext>
            </a:extLst>
          </p:cNvPr>
          <p:cNvSpPr>
            <a:spLocks noGrp="1"/>
          </p:cNvSpPr>
          <p:nvPr>
            <p:ph type="title"/>
          </p:nvPr>
        </p:nvSpPr>
        <p:spPr>
          <a:xfrm>
            <a:off x="838200" y="733636"/>
            <a:ext cx="10515600" cy="1325563"/>
          </a:xfrm>
        </p:spPr>
        <p:txBody>
          <a:bodyPr/>
          <a:lstStyle/>
          <a:p>
            <a:r>
              <a:rPr lang="en-GB" dirty="0" err="1"/>
              <a:t>NGS</a:t>
            </a:r>
            <a:r>
              <a:rPr lang="en-GB" dirty="0"/>
              <a:t> Terminologies: Sequencing</a:t>
            </a:r>
            <a:endParaRPr lang="en-NG" dirty="0"/>
          </a:p>
        </p:txBody>
      </p:sp>
      <p:sp>
        <p:nvSpPr>
          <p:cNvPr id="3" name="Content Placeholder 2">
            <a:extLst>
              <a:ext uri="{FF2B5EF4-FFF2-40B4-BE49-F238E27FC236}">
                <a16:creationId xmlns:a16="http://schemas.microsoft.com/office/drawing/2014/main" id="{88A4A1DA-5BAC-4771-BC43-8971D38A2BF5}"/>
              </a:ext>
            </a:extLst>
          </p:cNvPr>
          <p:cNvSpPr>
            <a:spLocks noGrp="1"/>
          </p:cNvSpPr>
          <p:nvPr>
            <p:ph idx="1"/>
          </p:nvPr>
        </p:nvSpPr>
        <p:spPr>
          <a:xfrm>
            <a:off x="1007533" y="2153918"/>
            <a:ext cx="5410200" cy="3688081"/>
          </a:xfrm>
        </p:spPr>
        <p:txBody>
          <a:bodyPr>
            <a:normAutofit/>
          </a:bodyPr>
          <a:lstStyle/>
          <a:p>
            <a:r>
              <a:rPr lang="en-GB" dirty="0"/>
              <a:t>What massively parallel sequencing means?</a:t>
            </a:r>
          </a:p>
          <a:p>
            <a:pPr marL="0" indent="0">
              <a:buNone/>
            </a:pPr>
            <a:r>
              <a:rPr lang="en-GB" dirty="0"/>
              <a:t>A sequencing platform can collect information from many millions of reaction centres simultaneously, thus sequencing many millions of DNA molecules in parallel.</a:t>
            </a:r>
            <a:endParaRPr lang="en-NG" dirty="0"/>
          </a:p>
        </p:txBody>
      </p:sp>
      <p:pic>
        <p:nvPicPr>
          <p:cNvPr id="3074" name="Picture 2" descr="The 3rd step">
            <a:extLst>
              <a:ext uri="{FF2B5EF4-FFF2-40B4-BE49-F238E27FC236}">
                <a16:creationId xmlns:a16="http://schemas.microsoft.com/office/drawing/2014/main" id="{6BA52DBC-341A-4681-855F-52A3DEA0B6F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807202" y="1895001"/>
            <a:ext cx="4332288" cy="46953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1AF0957-1E30-4DAB-94AD-F81BED210FFA}"/>
              </a:ext>
            </a:extLst>
          </p:cNvPr>
          <p:cNvSpPr/>
          <p:nvPr/>
        </p:nvSpPr>
        <p:spPr>
          <a:xfrm>
            <a:off x="321734" y="6001432"/>
            <a:ext cx="6096000" cy="646331"/>
          </a:xfrm>
          <a:prstGeom prst="rect">
            <a:avLst/>
          </a:prstGeom>
        </p:spPr>
        <p:txBody>
          <a:bodyPr>
            <a:spAutoFit/>
          </a:bodyPr>
          <a:lstStyle/>
          <a:p>
            <a:r>
              <a:rPr lang="en-NG" dirty="0"/>
              <a:t>https://www.cd-genomics.com/blog/principle-and-workflow-of-illumina-next-generation-sequencing/</a:t>
            </a:r>
          </a:p>
        </p:txBody>
      </p:sp>
    </p:spTree>
    <p:extLst>
      <p:ext uri="{BB962C8B-B14F-4D97-AF65-F5344CB8AC3E}">
        <p14:creationId xmlns:p14="http://schemas.microsoft.com/office/powerpoint/2010/main" val="264761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EB3C0B-BB0B-4845-ABD7-F6C36DAC498D}"/>
              </a:ext>
            </a:extLst>
          </p:cNvPr>
          <p:cNvSpPr>
            <a:spLocks noGrp="1"/>
          </p:cNvSpPr>
          <p:nvPr>
            <p:ph idx="1"/>
          </p:nvPr>
        </p:nvSpPr>
        <p:spPr>
          <a:xfrm>
            <a:off x="838200" y="1744132"/>
            <a:ext cx="5257800" cy="4216400"/>
          </a:xfrm>
        </p:spPr>
        <p:txBody>
          <a:bodyPr>
            <a:normAutofit/>
          </a:bodyPr>
          <a:lstStyle/>
          <a:p>
            <a:pPr algn="just"/>
            <a:r>
              <a:rPr lang="en-GB" dirty="0"/>
              <a:t>Next generation or high throughput sequencing involves massively parallel sequencing of small fragments of DNA that have been generated from an original nucleic acid source. This can be genomic DNA, PCR amplicons or cDNA generated from RNA.</a:t>
            </a:r>
          </a:p>
          <a:p>
            <a:pPr algn="just"/>
            <a:endParaRPr lang="en-NG" dirty="0">
              <a:latin typeface="Lucida Sans" panose="020B0602030504020204" pitchFamily="34" charset="77"/>
            </a:endParaRPr>
          </a:p>
          <a:p>
            <a:endParaRPr lang="en-NG" dirty="0"/>
          </a:p>
        </p:txBody>
      </p:sp>
      <p:pic>
        <p:nvPicPr>
          <p:cNvPr id="4" name="Picture 3">
            <a:extLst>
              <a:ext uri="{FF2B5EF4-FFF2-40B4-BE49-F238E27FC236}">
                <a16:creationId xmlns:a16="http://schemas.microsoft.com/office/drawing/2014/main" id="{8F205580-81F5-41A6-A45F-5503929276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564951" y="1337731"/>
            <a:ext cx="5123327" cy="4793297"/>
          </a:xfrm>
          <a:prstGeom prst="rect">
            <a:avLst/>
          </a:prstGeom>
        </p:spPr>
      </p:pic>
    </p:spTree>
    <p:extLst>
      <p:ext uri="{BB962C8B-B14F-4D97-AF65-F5344CB8AC3E}">
        <p14:creationId xmlns:p14="http://schemas.microsoft.com/office/powerpoint/2010/main" val="5780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lignment and Data Analysis">
            <a:extLst>
              <a:ext uri="{FF2B5EF4-FFF2-40B4-BE49-F238E27FC236}">
                <a16:creationId xmlns:a16="http://schemas.microsoft.com/office/drawing/2014/main" id="{364603F7-C6DD-41A7-B1F7-7A672A7C3F3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43333" y="1281919"/>
            <a:ext cx="3812183" cy="24603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F6223D-7FA3-42AC-AD58-12602483B132}"/>
              </a:ext>
            </a:extLst>
          </p:cNvPr>
          <p:cNvSpPr>
            <a:spLocks noGrp="1"/>
          </p:cNvSpPr>
          <p:nvPr>
            <p:ph type="title"/>
          </p:nvPr>
        </p:nvSpPr>
        <p:spPr>
          <a:xfrm>
            <a:off x="838200" y="852168"/>
            <a:ext cx="10515600" cy="1325563"/>
          </a:xfrm>
        </p:spPr>
        <p:txBody>
          <a:bodyPr/>
          <a:lstStyle/>
          <a:p>
            <a:r>
              <a:rPr lang="en-GB" dirty="0" err="1"/>
              <a:t>NGS</a:t>
            </a:r>
            <a:r>
              <a:rPr lang="en-GB" dirty="0"/>
              <a:t> Terminologies: Sequencing</a:t>
            </a:r>
            <a:endParaRPr lang="en-NG" dirty="0"/>
          </a:p>
        </p:txBody>
      </p:sp>
      <p:sp>
        <p:nvSpPr>
          <p:cNvPr id="3" name="Content Placeholder 2">
            <a:extLst>
              <a:ext uri="{FF2B5EF4-FFF2-40B4-BE49-F238E27FC236}">
                <a16:creationId xmlns:a16="http://schemas.microsoft.com/office/drawing/2014/main" id="{FBD013A0-3AD7-4750-BCB2-140AA3192FD9}"/>
              </a:ext>
            </a:extLst>
          </p:cNvPr>
          <p:cNvSpPr>
            <a:spLocks noGrp="1"/>
          </p:cNvSpPr>
          <p:nvPr>
            <p:ph idx="1"/>
          </p:nvPr>
        </p:nvSpPr>
        <p:spPr>
          <a:xfrm>
            <a:off x="838200" y="1993105"/>
            <a:ext cx="7171267" cy="4492362"/>
          </a:xfrm>
        </p:spPr>
        <p:txBody>
          <a:bodyPr>
            <a:normAutofit/>
          </a:bodyPr>
          <a:lstStyle/>
          <a:p>
            <a:r>
              <a:rPr lang="en-GB" b="1" dirty="0">
                <a:latin typeface="Lucida Sans" panose="020B0602030504020204" pitchFamily="34" charset="0"/>
              </a:rPr>
              <a:t>Read</a:t>
            </a:r>
            <a:r>
              <a:rPr lang="en-GB" dirty="0">
                <a:latin typeface="Lucida Sans" panose="020B0602030504020204" pitchFamily="34" charset="0"/>
              </a:rPr>
              <a:t>: Data output from the analysis of a single fragment (sequence).</a:t>
            </a:r>
          </a:p>
          <a:p>
            <a:r>
              <a:rPr lang="en-GB" b="1" dirty="0">
                <a:latin typeface="Lucida Sans" panose="020B0602030504020204" pitchFamily="34" charset="0"/>
              </a:rPr>
              <a:t>Paired-End</a:t>
            </a:r>
            <a:r>
              <a:rPr lang="en-GB" dirty="0">
                <a:latin typeface="Lucida Sans" panose="020B0602030504020204" pitchFamily="34" charset="0"/>
              </a:rPr>
              <a:t> </a:t>
            </a:r>
            <a:r>
              <a:rPr lang="en-GB" b="1" dirty="0">
                <a:latin typeface="Lucida Sans" panose="020B0602030504020204" pitchFamily="34" charset="0"/>
              </a:rPr>
              <a:t>Read</a:t>
            </a:r>
            <a:r>
              <a:rPr lang="en-GB" dirty="0">
                <a:latin typeface="Lucida Sans" panose="020B0602030504020204" pitchFamily="34" charset="0"/>
              </a:rPr>
              <a:t>: A method of reading a fragment where the fragment is first read from one end and then from the other.</a:t>
            </a:r>
          </a:p>
          <a:p>
            <a:r>
              <a:rPr lang="en-GB" b="1" dirty="0"/>
              <a:t>Read length: </a:t>
            </a:r>
            <a:r>
              <a:rPr lang="en-GB" dirty="0"/>
              <a:t>refers to the number of base pairs (bp) sequenced from a DNA fragment. Why is this important?</a:t>
            </a:r>
          </a:p>
          <a:p>
            <a:endParaRPr lang="en-GB" dirty="0">
              <a:latin typeface="Lucida Sans" panose="020B0602030504020204" pitchFamily="34" charset="0"/>
            </a:endParaRPr>
          </a:p>
          <a:p>
            <a:endParaRPr lang="en-NG" dirty="0"/>
          </a:p>
        </p:txBody>
      </p:sp>
      <p:pic>
        <p:nvPicPr>
          <p:cNvPr id="5" name="Picture 4">
            <a:extLst>
              <a:ext uri="{FF2B5EF4-FFF2-40B4-BE49-F238E27FC236}">
                <a16:creationId xmlns:a16="http://schemas.microsoft.com/office/drawing/2014/main" id="{9D6EFC15-69C5-4277-AE57-FF49D3B9ED7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790092" y="3296042"/>
            <a:ext cx="2750245" cy="2158230"/>
          </a:xfrm>
          <a:prstGeom prst="rect">
            <a:avLst/>
          </a:prstGeom>
        </p:spPr>
      </p:pic>
    </p:spTree>
    <p:extLst>
      <p:ext uri="{BB962C8B-B14F-4D97-AF65-F5344CB8AC3E}">
        <p14:creationId xmlns:p14="http://schemas.microsoft.com/office/powerpoint/2010/main" val="42748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8DF0-E145-454F-8E9A-FBA4C5D778E2}"/>
              </a:ext>
            </a:extLst>
          </p:cNvPr>
          <p:cNvSpPr>
            <a:spLocks noGrp="1"/>
          </p:cNvSpPr>
          <p:nvPr>
            <p:ph type="title"/>
          </p:nvPr>
        </p:nvSpPr>
        <p:spPr/>
        <p:txBody>
          <a:bodyPr/>
          <a:lstStyle/>
          <a:p>
            <a:pPr algn="ctr"/>
            <a:r>
              <a:rPr lang="en-GB" dirty="0" err="1"/>
              <a:t>NGS</a:t>
            </a:r>
            <a:r>
              <a:rPr lang="en-GB" dirty="0"/>
              <a:t> Terminologies: Sequencing</a:t>
            </a:r>
            <a:endParaRPr lang="en-NG" dirty="0"/>
          </a:p>
        </p:txBody>
      </p:sp>
      <p:sp>
        <p:nvSpPr>
          <p:cNvPr id="3" name="Content Placeholder 2">
            <a:extLst>
              <a:ext uri="{FF2B5EF4-FFF2-40B4-BE49-F238E27FC236}">
                <a16:creationId xmlns:a16="http://schemas.microsoft.com/office/drawing/2014/main" id="{63AE7C5F-6871-42C7-8DD4-49283695B640}"/>
              </a:ext>
            </a:extLst>
          </p:cNvPr>
          <p:cNvSpPr>
            <a:spLocks noGrp="1"/>
          </p:cNvSpPr>
          <p:nvPr>
            <p:ph idx="1"/>
          </p:nvPr>
        </p:nvSpPr>
        <p:spPr>
          <a:xfrm>
            <a:off x="838200" y="2238584"/>
            <a:ext cx="10515600" cy="4297681"/>
          </a:xfrm>
        </p:spPr>
        <p:txBody>
          <a:bodyPr>
            <a:normAutofit/>
          </a:bodyPr>
          <a:lstStyle/>
          <a:p>
            <a:r>
              <a:rPr lang="en-GB" b="1" dirty="0" err="1">
                <a:latin typeface="Lucida Sans" panose="020B0602030504020204" pitchFamily="34" charset="0"/>
              </a:rPr>
              <a:t>Basecalling</a:t>
            </a:r>
            <a:r>
              <a:rPr lang="en-GB" dirty="0">
                <a:latin typeface="Lucida Sans" panose="020B0602030504020204" pitchFamily="34" charset="0"/>
              </a:rPr>
              <a:t>: This is the (computational) process of converting raw electrical signal to nucleotide sequence.</a:t>
            </a:r>
          </a:p>
          <a:p>
            <a:r>
              <a:rPr lang="en-GB" b="1" dirty="0">
                <a:latin typeface="Lucida Sans" panose="020B0602030504020204" pitchFamily="34" charset="0"/>
              </a:rPr>
              <a:t>Run</a:t>
            </a:r>
            <a:r>
              <a:rPr lang="en-GB" dirty="0">
                <a:latin typeface="Lucida Sans" panose="020B0602030504020204" pitchFamily="34" charset="0"/>
              </a:rPr>
              <a:t>: </a:t>
            </a:r>
            <a:r>
              <a:rPr lang="en-GB" dirty="0"/>
              <a:t>A single process cycle of the sequencer from the start-up up to obtaining raw data</a:t>
            </a:r>
            <a:endParaRPr lang="en-GB" dirty="0">
              <a:latin typeface="Lucida Sans" panose="020B0602030504020204" pitchFamily="34" charset="0"/>
            </a:endParaRPr>
          </a:p>
          <a:p>
            <a:r>
              <a:rPr lang="en-GB" b="1" dirty="0">
                <a:latin typeface="Lucida Sans" panose="020B0602030504020204" pitchFamily="34" charset="0"/>
              </a:rPr>
              <a:t>Genome:</a:t>
            </a:r>
            <a:r>
              <a:rPr lang="en-GB" dirty="0">
                <a:latin typeface="Lucida Sans" panose="020B0602030504020204" pitchFamily="34" charset="0"/>
              </a:rPr>
              <a:t> </a:t>
            </a:r>
            <a:r>
              <a:rPr lang="en-GB" dirty="0"/>
              <a:t>A </a:t>
            </a:r>
            <a:r>
              <a:rPr lang="en-GB" b="1" dirty="0"/>
              <a:t>genome</a:t>
            </a:r>
            <a:r>
              <a:rPr lang="en-GB" dirty="0"/>
              <a:t> is the complete set of genetic information in an organism. It provides all of the information the organism requires to function.</a:t>
            </a:r>
            <a:endParaRPr lang="en-GB" dirty="0">
              <a:latin typeface="Lucida Sans" panose="020B0602030504020204" pitchFamily="34" charset="0"/>
            </a:endParaRPr>
          </a:p>
        </p:txBody>
      </p:sp>
      <p:sp>
        <p:nvSpPr>
          <p:cNvPr id="4" name="TextBox 3">
            <a:extLst>
              <a:ext uri="{FF2B5EF4-FFF2-40B4-BE49-F238E27FC236}">
                <a16:creationId xmlns:a16="http://schemas.microsoft.com/office/drawing/2014/main" id="{F63B126B-FCEF-491E-8987-55528662DDC1}"/>
              </a:ext>
            </a:extLst>
          </p:cNvPr>
          <p:cNvSpPr txBox="1"/>
          <p:nvPr/>
        </p:nvSpPr>
        <p:spPr>
          <a:xfrm>
            <a:off x="1082040" y="6156960"/>
            <a:ext cx="9799320" cy="646331"/>
          </a:xfrm>
          <a:prstGeom prst="rect">
            <a:avLst/>
          </a:prstGeom>
          <a:noFill/>
        </p:spPr>
        <p:txBody>
          <a:bodyPr wrap="square" rtlCol="0">
            <a:spAutoFit/>
          </a:bodyPr>
          <a:lstStyle/>
          <a:p>
            <a:r>
              <a:rPr lang="en-GB" dirty="0"/>
              <a:t>Source: </a:t>
            </a:r>
            <a:r>
              <a:rPr lang="en-GB" dirty="0">
                <a:hlinkClick r:id="rId2"/>
              </a:rPr>
              <a:t>https://www.illumina.com/science/technology/next-generation-sequencing/beginners/glossary.html</a:t>
            </a:r>
            <a:r>
              <a:rPr lang="en-GB" dirty="0"/>
              <a:t>; </a:t>
            </a:r>
            <a:r>
              <a:rPr lang="en-GB" dirty="0">
                <a:hlinkClick r:id="rId3"/>
              </a:rPr>
              <a:t>https://www.seqme.eu/en/magazine/glossary</a:t>
            </a:r>
            <a:r>
              <a:rPr lang="en-GB" dirty="0"/>
              <a:t>  </a:t>
            </a:r>
            <a:endParaRPr lang="en-NG" dirty="0"/>
          </a:p>
        </p:txBody>
      </p:sp>
    </p:spTree>
    <p:extLst>
      <p:ext uri="{BB962C8B-B14F-4D97-AF65-F5344CB8AC3E}">
        <p14:creationId xmlns:p14="http://schemas.microsoft.com/office/powerpoint/2010/main" val="212477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67AC7-E963-40DF-8A67-D54D8531D4DA}"/>
              </a:ext>
            </a:extLst>
          </p:cNvPr>
          <p:cNvSpPr>
            <a:spLocks noGrp="1"/>
          </p:cNvSpPr>
          <p:nvPr>
            <p:ph type="title"/>
          </p:nvPr>
        </p:nvSpPr>
        <p:spPr>
          <a:xfrm>
            <a:off x="838200" y="733635"/>
            <a:ext cx="10515600" cy="1325563"/>
          </a:xfrm>
        </p:spPr>
        <p:txBody>
          <a:bodyPr/>
          <a:lstStyle/>
          <a:p>
            <a:pPr algn="ctr"/>
            <a:r>
              <a:rPr lang="en-GB" dirty="0" err="1"/>
              <a:t>NGS</a:t>
            </a:r>
            <a:r>
              <a:rPr lang="en-GB" dirty="0"/>
              <a:t> Terminologies: Sequencing</a:t>
            </a:r>
            <a:endParaRPr lang="en-NG" dirty="0"/>
          </a:p>
        </p:txBody>
      </p:sp>
      <p:sp>
        <p:nvSpPr>
          <p:cNvPr id="3" name="Content Placeholder 2">
            <a:extLst>
              <a:ext uri="{FF2B5EF4-FFF2-40B4-BE49-F238E27FC236}">
                <a16:creationId xmlns:a16="http://schemas.microsoft.com/office/drawing/2014/main" id="{E5A4DE7D-4FE9-42D3-8CC6-6CE64AA9AA1A}"/>
              </a:ext>
            </a:extLst>
          </p:cNvPr>
          <p:cNvSpPr>
            <a:spLocks noGrp="1"/>
          </p:cNvSpPr>
          <p:nvPr>
            <p:ph idx="1"/>
          </p:nvPr>
        </p:nvSpPr>
        <p:spPr>
          <a:xfrm>
            <a:off x="838200" y="1930400"/>
            <a:ext cx="10515600" cy="4927600"/>
          </a:xfrm>
        </p:spPr>
        <p:txBody>
          <a:bodyPr>
            <a:normAutofit lnSpcReduction="10000"/>
          </a:bodyPr>
          <a:lstStyle/>
          <a:p>
            <a:r>
              <a:rPr lang="en-GB" b="1" dirty="0"/>
              <a:t>Depth/Coverage</a:t>
            </a:r>
            <a:r>
              <a:rPr lang="en-GB" dirty="0"/>
              <a:t> – The number of reads that spans a given DNA sequence of interest. This is commonly expressed in terms of “</a:t>
            </a:r>
            <a:r>
              <a:rPr lang="en-GB" dirty="0" err="1"/>
              <a:t>Yx</a:t>
            </a:r>
            <a:r>
              <a:rPr lang="en-GB" dirty="0"/>
              <a:t>” where “Y” is the number of reads and “x” is the unit reflecting the depth of coverage metric (i.e. 5x, 10x, 20x, 100x) </a:t>
            </a:r>
          </a:p>
          <a:p>
            <a:endParaRPr lang="en-GB" b="1" dirty="0"/>
          </a:p>
          <a:p>
            <a:r>
              <a:rPr lang="en-GB" b="1" dirty="0"/>
              <a:t>Deep Sequencing:</a:t>
            </a:r>
            <a:r>
              <a:rPr lang="en-GB" dirty="0"/>
              <a:t> The amount of sequencing a given sample requires to achieve a certain depth of coverage. This is frequently expressed as the number of reads a sample requires (ex. 40 million reads, 80 million reads) or the number of bases of sequencing a sample requires (ex. 4 </a:t>
            </a:r>
            <a:r>
              <a:rPr lang="en-GB" dirty="0" err="1"/>
              <a:t>gigabases</a:t>
            </a:r>
            <a:r>
              <a:rPr lang="en-GB" dirty="0"/>
              <a:t>, 100 </a:t>
            </a:r>
            <a:r>
              <a:rPr lang="en-GB" dirty="0" err="1"/>
              <a:t>megabases</a:t>
            </a:r>
            <a:r>
              <a:rPr lang="en-GB" dirty="0"/>
              <a:t>).</a:t>
            </a:r>
            <a:endParaRPr lang="en-NG" dirty="0"/>
          </a:p>
        </p:txBody>
      </p:sp>
    </p:spTree>
    <p:extLst>
      <p:ext uri="{BB962C8B-B14F-4D97-AF65-F5344CB8AC3E}">
        <p14:creationId xmlns:p14="http://schemas.microsoft.com/office/powerpoint/2010/main" val="3239953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E5FD-0802-4D6F-947F-298FCF62BB5B}"/>
              </a:ext>
            </a:extLst>
          </p:cNvPr>
          <p:cNvSpPr>
            <a:spLocks noGrp="1"/>
          </p:cNvSpPr>
          <p:nvPr>
            <p:ph type="title"/>
          </p:nvPr>
        </p:nvSpPr>
        <p:spPr>
          <a:xfrm>
            <a:off x="838200" y="750568"/>
            <a:ext cx="10515600" cy="1325563"/>
          </a:xfrm>
        </p:spPr>
        <p:txBody>
          <a:bodyPr/>
          <a:lstStyle/>
          <a:p>
            <a:pPr algn="ctr"/>
            <a:r>
              <a:rPr lang="en-GB" dirty="0"/>
              <a:t>Read Depth/Coverage</a:t>
            </a:r>
            <a:endParaRPr lang="en-NG" dirty="0"/>
          </a:p>
        </p:txBody>
      </p:sp>
      <p:pic>
        <p:nvPicPr>
          <p:cNvPr id="4" name="Content Placeholder 3">
            <a:extLst>
              <a:ext uri="{FF2B5EF4-FFF2-40B4-BE49-F238E27FC236}">
                <a16:creationId xmlns:a16="http://schemas.microsoft.com/office/drawing/2014/main" id="{A36B9B62-012A-40E0-BA5B-E731C4F4E35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745509" y="2076131"/>
            <a:ext cx="6974224" cy="3782906"/>
          </a:xfrm>
          <a:prstGeom prst="rect">
            <a:avLst/>
          </a:prstGeom>
        </p:spPr>
      </p:pic>
      <p:sp>
        <p:nvSpPr>
          <p:cNvPr id="5" name="Rectangle 4">
            <a:extLst>
              <a:ext uri="{FF2B5EF4-FFF2-40B4-BE49-F238E27FC236}">
                <a16:creationId xmlns:a16="http://schemas.microsoft.com/office/drawing/2014/main" id="{F32A46C5-0B74-4CA4-A208-53DD53192343}"/>
              </a:ext>
            </a:extLst>
          </p:cNvPr>
          <p:cNvSpPr/>
          <p:nvPr/>
        </p:nvSpPr>
        <p:spPr>
          <a:xfrm>
            <a:off x="3048000" y="6086101"/>
            <a:ext cx="6096000" cy="646331"/>
          </a:xfrm>
          <a:prstGeom prst="rect">
            <a:avLst/>
          </a:prstGeom>
        </p:spPr>
        <p:txBody>
          <a:bodyPr>
            <a:spAutoFit/>
          </a:bodyPr>
          <a:lstStyle/>
          <a:p>
            <a:r>
              <a:rPr lang="en-NG" dirty="0"/>
              <a:t>https://www.agilent.com/cs/library/eseminars/Public/Next%20Generation%20Sequencing%20101.pdf</a:t>
            </a:r>
          </a:p>
        </p:txBody>
      </p:sp>
    </p:spTree>
    <p:extLst>
      <p:ext uri="{BB962C8B-B14F-4D97-AF65-F5344CB8AC3E}">
        <p14:creationId xmlns:p14="http://schemas.microsoft.com/office/powerpoint/2010/main" val="223911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24AC8A-A60C-40B7-A094-8146DC7360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004" y="2872195"/>
            <a:ext cx="11067992" cy="2748020"/>
          </a:xfrm>
        </p:spPr>
      </p:pic>
      <p:sp>
        <p:nvSpPr>
          <p:cNvPr id="6" name="Title 1">
            <a:extLst>
              <a:ext uri="{FF2B5EF4-FFF2-40B4-BE49-F238E27FC236}">
                <a16:creationId xmlns:a16="http://schemas.microsoft.com/office/drawing/2014/main" id="{34966E06-9BF5-4EAE-AC1F-FC21D9275792}"/>
              </a:ext>
            </a:extLst>
          </p:cNvPr>
          <p:cNvSpPr>
            <a:spLocks noGrp="1"/>
          </p:cNvSpPr>
          <p:nvPr>
            <p:ph type="title"/>
          </p:nvPr>
        </p:nvSpPr>
        <p:spPr>
          <a:xfrm>
            <a:off x="838200" y="1237785"/>
            <a:ext cx="10515600" cy="1325563"/>
          </a:xfrm>
        </p:spPr>
        <p:txBody>
          <a:bodyPr/>
          <a:lstStyle/>
          <a:p>
            <a:pPr algn="ctr"/>
            <a:r>
              <a:rPr lang="en-GB" dirty="0"/>
              <a:t>Read Depth/Coverage</a:t>
            </a:r>
            <a:endParaRPr lang="en-NG" dirty="0"/>
          </a:p>
        </p:txBody>
      </p:sp>
    </p:spTree>
    <p:extLst>
      <p:ext uri="{BB962C8B-B14F-4D97-AF65-F5344CB8AC3E}">
        <p14:creationId xmlns:p14="http://schemas.microsoft.com/office/powerpoint/2010/main" val="3313053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2">
            <a:extLst>
              <a:ext uri="{FF2B5EF4-FFF2-40B4-BE49-F238E27FC236}">
                <a16:creationId xmlns:a16="http://schemas.microsoft.com/office/drawing/2014/main" id="{9B9B0A2D-6128-4338-AB72-D67C3A86D030}"/>
              </a:ext>
            </a:extLst>
          </p:cNvPr>
          <p:cNvSpPr txBox="1">
            <a:spLocks/>
          </p:cNvSpPr>
          <p:nvPr/>
        </p:nvSpPr>
        <p:spPr>
          <a:xfrm>
            <a:off x="4038600" y="6356350"/>
            <a:ext cx="41148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Raw Data QC</a:t>
            </a:r>
            <a:endParaRPr lang="de-DE" dirty="0"/>
          </a:p>
        </p:txBody>
      </p:sp>
      <p:sp>
        <p:nvSpPr>
          <p:cNvPr id="6" name="Foliennummernplatzhalter 3">
            <a:extLst>
              <a:ext uri="{FF2B5EF4-FFF2-40B4-BE49-F238E27FC236}">
                <a16:creationId xmlns:a16="http://schemas.microsoft.com/office/drawing/2014/main" id="{B8B55C6D-DF68-4C9C-B224-FC16DCC433B1}"/>
              </a:ext>
            </a:extLst>
          </p:cNvPr>
          <p:cNvSpPr txBox="1">
            <a:spLocks/>
          </p:cNvSpPr>
          <p:nvPr/>
        </p:nvSpPr>
        <p:spPr>
          <a:xfrm>
            <a:off x="11344021" y="6323258"/>
            <a:ext cx="27432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2A217B-ED1C-D84B-8478-63C77FA79618}" type="slidenum">
              <a:rPr lang="de-DE" smtClean="0"/>
              <a:pPr/>
              <a:t>28</a:t>
            </a:fld>
            <a:endParaRPr lang="de-DE" dirty="0"/>
          </a:p>
        </p:txBody>
      </p:sp>
      <p:sp>
        <p:nvSpPr>
          <p:cNvPr id="7" name="Titel 4">
            <a:extLst>
              <a:ext uri="{FF2B5EF4-FFF2-40B4-BE49-F238E27FC236}">
                <a16:creationId xmlns:a16="http://schemas.microsoft.com/office/drawing/2014/main" id="{C5A399C3-BABA-4F64-A3DC-9334E242C33B}"/>
              </a:ext>
            </a:extLst>
          </p:cNvPr>
          <p:cNvSpPr txBox="1">
            <a:spLocks/>
          </p:cNvSpPr>
          <p:nvPr/>
        </p:nvSpPr>
        <p:spPr>
          <a:xfrm>
            <a:off x="1981200" y="773127"/>
            <a:ext cx="8092592" cy="430887"/>
          </a:xfrm>
          <a:prstGeom prst="rect">
            <a:avLst/>
          </a:prstGeom>
        </p:spPr>
        <p:txBody>
          <a:bodyPr vert="horz" lIns="0" tIns="0" rIns="0" bIns="0" rtlCol="0" anchor="t" anchorCtr="0">
            <a:spAutoFit/>
          </a:bodyPr>
          <a:lstStyle>
            <a:lvl1pPr algn="l" defTabSz="457200" rtl="0" eaLnBrk="1" latinLnBrk="0" hangingPunct="1">
              <a:lnSpc>
                <a:spcPct val="100000"/>
              </a:lnSpc>
              <a:spcBef>
                <a:spcPct val="0"/>
              </a:spcBef>
              <a:buNone/>
              <a:defRPr sz="2200" b="1" kern="1200">
                <a:solidFill>
                  <a:srgbClr val="006EC7"/>
                </a:solidFill>
                <a:latin typeface="+mj-lt"/>
                <a:ea typeface="+mj-ea"/>
                <a:cs typeface="+mj-cs"/>
              </a:defRPr>
            </a:lvl1pPr>
          </a:lstStyle>
          <a:p>
            <a:r>
              <a:rPr lang="de-DE" sz="2800" dirty="0"/>
              <a:t>Base </a:t>
            </a:r>
            <a:r>
              <a:rPr lang="de-DE" sz="2800" dirty="0" err="1"/>
              <a:t>call</a:t>
            </a:r>
            <a:r>
              <a:rPr lang="de-DE" sz="2800" dirty="0"/>
              <a:t> </a:t>
            </a:r>
            <a:r>
              <a:rPr lang="de-DE" sz="2800" dirty="0" err="1"/>
              <a:t>qualities</a:t>
            </a:r>
            <a:r>
              <a:rPr lang="de-DE" sz="2800" dirty="0"/>
              <a:t> </a:t>
            </a:r>
            <a:r>
              <a:rPr lang="de-DE" sz="2800" dirty="0" err="1"/>
              <a:t>and</a:t>
            </a:r>
            <a:r>
              <a:rPr lang="de-DE" sz="2800" dirty="0"/>
              <a:t> PHRED Scores</a:t>
            </a:r>
          </a:p>
        </p:txBody>
      </p:sp>
      <p:sp>
        <p:nvSpPr>
          <p:cNvPr id="8" name="Textfeld 29">
            <a:extLst>
              <a:ext uri="{FF2B5EF4-FFF2-40B4-BE49-F238E27FC236}">
                <a16:creationId xmlns:a16="http://schemas.microsoft.com/office/drawing/2014/main" id="{F67F7DF2-3562-46F6-98F6-A2CAFA962D4D}"/>
              </a:ext>
            </a:extLst>
          </p:cNvPr>
          <p:cNvSpPr txBox="1"/>
          <p:nvPr/>
        </p:nvSpPr>
        <p:spPr>
          <a:xfrm>
            <a:off x="1866501" y="1384455"/>
            <a:ext cx="8332573" cy="646331"/>
          </a:xfrm>
          <a:prstGeom prst="rect">
            <a:avLst/>
          </a:prstGeom>
          <a:noFill/>
        </p:spPr>
        <p:txBody>
          <a:bodyPr wrap="square" rtlCol="0">
            <a:spAutoFit/>
          </a:bodyPr>
          <a:lstStyle/>
          <a:p>
            <a:r>
              <a:rPr lang="de-DE" b="1" dirty="0"/>
              <a:t>PHRED </a:t>
            </a:r>
            <a:r>
              <a:rPr lang="de-DE" b="1" dirty="0" err="1"/>
              <a:t>Scores</a:t>
            </a:r>
            <a:r>
              <a:rPr lang="de-DE" dirty="0"/>
              <a:t> (</a:t>
            </a:r>
            <a:r>
              <a:rPr lang="de-DE" dirty="0" err="1"/>
              <a:t>or</a:t>
            </a:r>
            <a:r>
              <a:rPr lang="de-DE" dirty="0"/>
              <a:t> </a:t>
            </a:r>
            <a:r>
              <a:rPr lang="de-DE" b="1" dirty="0"/>
              <a:t>Q </a:t>
            </a:r>
            <a:r>
              <a:rPr lang="de-DE" b="1" dirty="0" err="1"/>
              <a:t>values</a:t>
            </a:r>
            <a:r>
              <a:rPr lang="de-DE" dirty="0"/>
              <a:t>)</a:t>
            </a:r>
            <a:r>
              <a:rPr lang="de-DE" b="1" dirty="0"/>
              <a:t> </a:t>
            </a:r>
            <a:r>
              <a:rPr lang="de-DE" dirty="0" err="1"/>
              <a:t>are</a:t>
            </a:r>
            <a:r>
              <a:rPr lang="de-DE" dirty="0"/>
              <a:t> </a:t>
            </a:r>
            <a:r>
              <a:rPr lang="de-DE" dirty="0" err="1"/>
              <a:t>the</a:t>
            </a:r>
            <a:r>
              <a:rPr lang="de-DE" dirty="0"/>
              <a:t> </a:t>
            </a:r>
            <a:r>
              <a:rPr lang="de-DE" dirty="0" err="1"/>
              <a:t>measure</a:t>
            </a:r>
            <a:r>
              <a:rPr lang="de-DE" dirty="0"/>
              <a:t> </a:t>
            </a:r>
            <a:r>
              <a:rPr lang="de-DE" dirty="0" err="1"/>
              <a:t>of</a:t>
            </a:r>
            <a:r>
              <a:rPr lang="de-DE" dirty="0"/>
              <a:t> </a:t>
            </a:r>
            <a:r>
              <a:rPr lang="de-DE" dirty="0" err="1"/>
              <a:t>base</a:t>
            </a:r>
            <a:r>
              <a:rPr lang="de-DE" dirty="0"/>
              <a:t> </a:t>
            </a:r>
            <a:r>
              <a:rPr lang="de-DE" dirty="0" err="1"/>
              <a:t>call</a:t>
            </a:r>
            <a:r>
              <a:rPr lang="de-DE" dirty="0"/>
              <a:t> </a:t>
            </a:r>
            <a:r>
              <a:rPr lang="de-DE" dirty="0" err="1"/>
              <a:t>quality</a:t>
            </a:r>
            <a:r>
              <a:rPr lang="de-DE" dirty="0"/>
              <a:t>:</a:t>
            </a:r>
          </a:p>
          <a:p>
            <a:endParaRPr lang="de-DE" dirty="0"/>
          </a:p>
        </p:txBody>
      </p:sp>
      <p:graphicFrame>
        <p:nvGraphicFramePr>
          <p:cNvPr id="9" name="Tabelle 4">
            <a:extLst>
              <a:ext uri="{FF2B5EF4-FFF2-40B4-BE49-F238E27FC236}">
                <a16:creationId xmlns:a16="http://schemas.microsoft.com/office/drawing/2014/main" id="{3140C805-9A4D-492F-9C4A-A6D5AA76189C}"/>
              </a:ext>
            </a:extLst>
          </p:cNvPr>
          <p:cNvGraphicFramePr>
            <a:graphicFrameLocks noGrp="1"/>
          </p:cNvGraphicFramePr>
          <p:nvPr>
            <p:extLst>
              <p:ext uri="{D42A27DB-BD31-4B8C-83A1-F6EECF244321}">
                <p14:modId xmlns:p14="http://schemas.microsoft.com/office/powerpoint/2010/main" val="3478599880"/>
              </p:ext>
            </p:extLst>
          </p:nvPr>
        </p:nvGraphicFramePr>
        <p:xfrm>
          <a:off x="2259329" y="3080747"/>
          <a:ext cx="7673341" cy="3108960"/>
        </p:xfrm>
        <a:graphic>
          <a:graphicData uri="http://schemas.openxmlformats.org/drawingml/2006/table">
            <a:tbl>
              <a:tblPr/>
              <a:tblGrid>
                <a:gridCol w="1589915">
                  <a:extLst>
                    <a:ext uri="{9D8B030D-6E8A-4147-A177-3AD203B41FA5}">
                      <a16:colId xmlns:a16="http://schemas.microsoft.com/office/drawing/2014/main" val="2201276"/>
                    </a:ext>
                  </a:extLst>
                </a:gridCol>
                <a:gridCol w="1884805">
                  <a:extLst>
                    <a:ext uri="{9D8B030D-6E8A-4147-A177-3AD203B41FA5}">
                      <a16:colId xmlns:a16="http://schemas.microsoft.com/office/drawing/2014/main" val="4055735321"/>
                    </a:ext>
                  </a:extLst>
                </a:gridCol>
                <a:gridCol w="1798320">
                  <a:extLst>
                    <a:ext uri="{9D8B030D-6E8A-4147-A177-3AD203B41FA5}">
                      <a16:colId xmlns:a16="http://schemas.microsoft.com/office/drawing/2014/main" val="20002"/>
                    </a:ext>
                  </a:extLst>
                </a:gridCol>
                <a:gridCol w="2400301">
                  <a:extLst>
                    <a:ext uri="{9D8B030D-6E8A-4147-A177-3AD203B41FA5}">
                      <a16:colId xmlns:a16="http://schemas.microsoft.com/office/drawing/2014/main" val="1244717496"/>
                    </a:ext>
                  </a:extLst>
                </a:gridCol>
              </a:tblGrid>
              <a:tr h="640080">
                <a:tc>
                  <a:txBody>
                    <a:bodyPr/>
                    <a:lstStyle/>
                    <a:p>
                      <a:pPr algn="ctr"/>
                      <a:r>
                        <a:rPr lang="de-DE" sz="1800" dirty="0">
                          <a:solidFill>
                            <a:schemeClr val="bg1"/>
                          </a:solidFill>
                          <a:effectLst/>
                        </a:rPr>
                        <a:t>PHRED Score</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US" sz="1800" dirty="0">
                          <a:solidFill>
                            <a:schemeClr val="bg1"/>
                          </a:solidFill>
                          <a:effectLst/>
                        </a:rPr>
                        <a:t>Probability of incorrect base calls (</a:t>
                      </a:r>
                      <a:r>
                        <a:rPr lang="en-US" sz="1800" i="1" dirty="0">
                          <a:solidFill>
                            <a:schemeClr val="bg1"/>
                          </a:solidFill>
                          <a:effectLst/>
                          <a:latin typeface="Times New Roman" panose="02020603050405020304" pitchFamily="18" charset="0"/>
                          <a:cs typeface="Times New Roman" panose="02020603050405020304" pitchFamily="18" charset="0"/>
                        </a:rPr>
                        <a:t>P</a:t>
                      </a:r>
                      <a:r>
                        <a:rPr lang="en-US" sz="1800" dirty="0">
                          <a:solidFill>
                            <a:schemeClr val="bg1"/>
                          </a:solidFill>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de-DE"/>
                    </a:p>
                  </a:txBody>
                  <a:tcPr/>
                </a:tc>
                <a:tc>
                  <a:txBody>
                    <a:bodyPr/>
                    <a:lstStyle/>
                    <a:p>
                      <a:pPr algn="ctr"/>
                      <a:r>
                        <a:rPr lang="de-DE" sz="1800" dirty="0">
                          <a:solidFill>
                            <a:schemeClr val="bg1"/>
                          </a:solidFill>
                          <a:effectLst/>
                        </a:rPr>
                        <a:t>Base </a:t>
                      </a:r>
                      <a:r>
                        <a:rPr lang="de-DE" sz="1800" dirty="0" err="1">
                          <a:solidFill>
                            <a:schemeClr val="bg1"/>
                          </a:solidFill>
                          <a:effectLst/>
                        </a:rPr>
                        <a:t>call</a:t>
                      </a:r>
                      <a:r>
                        <a:rPr lang="de-DE" sz="1800" dirty="0">
                          <a:solidFill>
                            <a:schemeClr val="bg1"/>
                          </a:solidFill>
                          <a:effectLst/>
                        </a:rPr>
                        <a:t> </a:t>
                      </a:r>
                      <a:r>
                        <a:rPr lang="de-DE" sz="1800" dirty="0" err="1">
                          <a:solidFill>
                            <a:schemeClr val="bg1"/>
                          </a:solidFill>
                          <a:effectLst/>
                        </a:rPr>
                        <a:t>accuracy</a:t>
                      </a:r>
                      <a:endParaRPr lang="de-DE" sz="1800" dirty="0">
                        <a:solidFill>
                          <a:schemeClr val="bg1"/>
                        </a:solidFill>
                        <a:effectLst/>
                      </a:endParaRP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4263529674"/>
                  </a:ext>
                </a:extLst>
              </a:tr>
              <a:tr h="365760">
                <a:tc>
                  <a:txBody>
                    <a:bodyPr/>
                    <a:lstStyle/>
                    <a:p>
                      <a:r>
                        <a:rPr lang="de-DE" sz="1800" dirty="0">
                          <a:effectLst/>
                        </a:rPr>
                        <a:t>10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40000"/>
                        <a:lumOff val="60000"/>
                      </a:schemeClr>
                    </a:solidFill>
                  </a:tcPr>
                </a:tc>
                <a:tc>
                  <a:txBody>
                    <a:bodyPr/>
                    <a:lstStyle/>
                    <a:p>
                      <a:r>
                        <a:rPr lang="de-DE" sz="1800" dirty="0">
                          <a:effectLst/>
                        </a:rPr>
                        <a:t>0.1 </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800" dirty="0">
                          <a:effectLst/>
                        </a:rPr>
                        <a:t>1 in 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40000"/>
                        <a:lumOff val="60000"/>
                      </a:schemeClr>
                    </a:solidFill>
                  </a:tcPr>
                </a:tc>
                <a:tc>
                  <a:txBody>
                    <a:bodyPr/>
                    <a:lstStyle/>
                    <a:p>
                      <a:r>
                        <a:rPr lang="de-DE" sz="1800" dirty="0">
                          <a:effectLst/>
                        </a:rPr>
                        <a:t>90%</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640289153"/>
                  </a:ext>
                </a:extLst>
              </a:tr>
              <a:tr h="365760">
                <a:tc>
                  <a:txBody>
                    <a:bodyPr/>
                    <a:lstStyle/>
                    <a:p>
                      <a:r>
                        <a:rPr lang="de-DE" sz="1800" dirty="0">
                          <a:effectLst/>
                        </a:rPr>
                        <a:t>20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40000"/>
                        <a:lumOff val="60000"/>
                      </a:schemeClr>
                    </a:solidFill>
                  </a:tcPr>
                </a:tc>
                <a:tc>
                  <a:txBody>
                    <a:bodyPr/>
                    <a:lstStyle/>
                    <a:p>
                      <a:r>
                        <a:rPr lang="de-DE" sz="1800" dirty="0">
                          <a:effectLst/>
                        </a:rPr>
                        <a:t>0.01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40000"/>
                        <a:lumOff val="60000"/>
                      </a:schemeClr>
                    </a:solidFill>
                  </a:tcPr>
                </a:tc>
                <a:tc>
                  <a:txBody>
                    <a:bodyPr/>
                    <a:lstStyle/>
                    <a:p>
                      <a:r>
                        <a:rPr lang="de-DE" sz="1800" dirty="0">
                          <a:effectLst/>
                        </a:rPr>
                        <a:t>1 in 100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40000"/>
                        <a:lumOff val="60000"/>
                      </a:schemeClr>
                    </a:solidFill>
                  </a:tcPr>
                </a:tc>
                <a:tc>
                  <a:txBody>
                    <a:bodyPr/>
                    <a:lstStyle/>
                    <a:p>
                      <a:r>
                        <a:rPr lang="de-DE" sz="1800" dirty="0">
                          <a:effectLst/>
                        </a:rPr>
                        <a:t>99%</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512686"/>
                  </a:ext>
                </a:extLst>
              </a:tr>
              <a:tr h="365760">
                <a:tc>
                  <a:txBody>
                    <a:bodyPr/>
                    <a:lstStyle/>
                    <a:p>
                      <a:r>
                        <a:rPr lang="de-DE" sz="1800" dirty="0">
                          <a:effectLst/>
                        </a:rPr>
                        <a:t>30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0.001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800" dirty="0">
                          <a:effectLst/>
                        </a:rPr>
                        <a:t>1 in 1000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99.9%</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279348838"/>
                  </a:ext>
                </a:extLst>
              </a:tr>
              <a:tr h="365760">
                <a:tc>
                  <a:txBody>
                    <a:bodyPr/>
                    <a:lstStyle/>
                    <a:p>
                      <a:r>
                        <a:rPr lang="de-DE" sz="1800" dirty="0">
                          <a:effectLst/>
                        </a:rPr>
                        <a:t>40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0.0001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800" dirty="0">
                          <a:effectLst/>
                        </a:rPr>
                        <a:t>1 in 10,000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99.99%</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61366415"/>
                  </a:ext>
                </a:extLst>
              </a:tr>
              <a:tr h="365760">
                <a:tc>
                  <a:txBody>
                    <a:bodyPr/>
                    <a:lstStyle/>
                    <a:p>
                      <a:r>
                        <a:rPr lang="de-DE" sz="1800" dirty="0">
                          <a:effectLst/>
                        </a:rPr>
                        <a:t>50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0.00001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1 in 100,000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99.999%</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369994135"/>
                  </a:ext>
                </a:extLst>
              </a:tr>
              <a:tr h="355160">
                <a:tc>
                  <a:txBody>
                    <a:bodyPr/>
                    <a:lstStyle/>
                    <a:p>
                      <a:r>
                        <a:rPr lang="de-DE" sz="1800" dirty="0">
                          <a:effectLst/>
                        </a:rPr>
                        <a:t>60</a:t>
                      </a:r>
                    </a:p>
                  </a:txBody>
                  <a:tcPr anchor="ctr">
                    <a:lnL w="12700" cap="flat" cmpd="sng" algn="ctr">
                      <a:solidFill>
                        <a:schemeClr val="tx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0.000001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1 in 1,000,000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de-DE" sz="1800" dirty="0">
                          <a:effectLst/>
                        </a:rPr>
                        <a:t>99.9999%</a:t>
                      </a:r>
                    </a:p>
                  </a:txBody>
                  <a:tcPr anchor="ctr">
                    <a:lnL w="9525" cap="flat" cmpd="sng" algn="ctr">
                      <a:solidFill>
                        <a:srgbClr val="A2A9B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A2A9B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604690771"/>
                  </a:ext>
                </a:extLst>
              </a:tr>
            </a:tbl>
          </a:graphicData>
        </a:graphic>
      </p:graphicFrame>
      <p:sp>
        <p:nvSpPr>
          <p:cNvPr id="10" name="Textfeld 5">
            <a:extLst>
              <a:ext uri="{FF2B5EF4-FFF2-40B4-BE49-F238E27FC236}">
                <a16:creationId xmlns:a16="http://schemas.microsoft.com/office/drawing/2014/main" id="{A060492F-F6DC-4250-8CA8-B136915F9413}"/>
              </a:ext>
            </a:extLst>
          </p:cNvPr>
          <p:cNvSpPr txBox="1"/>
          <p:nvPr/>
        </p:nvSpPr>
        <p:spPr>
          <a:xfrm>
            <a:off x="8153400" y="6323258"/>
            <a:ext cx="1880643" cy="261610"/>
          </a:xfrm>
          <a:prstGeom prst="rect">
            <a:avLst/>
          </a:prstGeom>
          <a:noFill/>
        </p:spPr>
        <p:txBody>
          <a:bodyPr wrap="none" rtlCol="0">
            <a:spAutoFit/>
          </a:bodyPr>
          <a:lstStyle/>
          <a:p>
            <a:r>
              <a:rPr lang="de-DE" sz="1100" dirty="0" err="1"/>
              <a:t>modified</a:t>
            </a:r>
            <a:r>
              <a:rPr lang="de-DE" sz="1100" dirty="0"/>
              <a:t> </a:t>
            </a:r>
            <a:r>
              <a:rPr lang="de-DE" sz="1100" dirty="0" err="1"/>
              <a:t>from</a:t>
            </a:r>
            <a:r>
              <a:rPr lang="de-DE" sz="1100" dirty="0"/>
              <a:t> Wikipedia.org</a:t>
            </a:r>
          </a:p>
        </p:txBody>
      </p:sp>
      <mc:AlternateContent xmlns:mc="http://schemas.openxmlformats.org/markup-compatibility/2006" xmlns:a14="http://schemas.microsoft.com/office/drawing/2010/main">
        <mc:Choice Requires="a14">
          <p:sp>
            <p:nvSpPr>
              <p:cNvPr id="11" name="Textfeld 6">
                <a:extLst>
                  <a:ext uri="{FF2B5EF4-FFF2-40B4-BE49-F238E27FC236}">
                    <a16:creationId xmlns:a16="http://schemas.microsoft.com/office/drawing/2014/main" id="{D810EA58-8541-4144-8D4C-2738716496E6}"/>
                  </a:ext>
                </a:extLst>
              </p:cNvPr>
              <p:cNvSpPr txBox="1"/>
              <p:nvPr/>
            </p:nvSpPr>
            <p:spPr>
              <a:xfrm>
                <a:off x="1524000" y="2063856"/>
                <a:ext cx="9144000"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i="1">
                          <a:latin typeface="Cambria Math" panose="02040503050406030204" pitchFamily="18" charset="0"/>
                        </a:rPr>
                        <m:t>𝑄</m:t>
                      </m:r>
                      <m:r>
                        <a:rPr lang="de-DE" i="1">
                          <a:latin typeface="Cambria Math" panose="02040503050406030204" pitchFamily="18" charset="0"/>
                        </a:rPr>
                        <m:t>=−10 </m:t>
                      </m:r>
                      <m:sSub>
                        <m:sSubPr>
                          <m:ctrlPr>
                            <a:rPr lang="de-DE" i="1">
                              <a:latin typeface="Cambria Math" panose="02040503050406030204" pitchFamily="18" charset="0"/>
                            </a:rPr>
                          </m:ctrlPr>
                        </m:sSubPr>
                        <m:e>
                          <m:r>
                            <a:rPr lang="de-DE" i="1">
                              <a:latin typeface="Cambria Math" panose="02040503050406030204" pitchFamily="18" charset="0"/>
                            </a:rPr>
                            <m:t>𝑙𝑜𝑔</m:t>
                          </m:r>
                        </m:e>
                        <m:sub>
                          <m:r>
                            <a:rPr lang="de-DE" i="1">
                              <a:latin typeface="Cambria Math" panose="02040503050406030204" pitchFamily="18" charset="0"/>
                            </a:rPr>
                            <m:t>10</m:t>
                          </m:r>
                        </m:sub>
                      </m:sSub>
                      <m:r>
                        <a:rPr lang="de-DE" i="1">
                          <a:latin typeface="Cambria Math" panose="02040503050406030204" pitchFamily="18" charset="0"/>
                        </a:rPr>
                        <m:t> </m:t>
                      </m:r>
                      <m:r>
                        <a:rPr lang="de-DE" i="1">
                          <a:latin typeface="Cambria Math" panose="02040503050406030204" pitchFamily="18" charset="0"/>
                        </a:rPr>
                        <m:t>𝑃</m:t>
                      </m:r>
                    </m:oMath>
                  </m:oMathPara>
                </a14:m>
                <a:endParaRPr lang="de-DE" dirty="0"/>
              </a:p>
              <a:p>
                <a:endParaRPr lang="de-DE"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de-DE" i="1">
                          <a:latin typeface="Cambria Math" panose="02040503050406030204" pitchFamily="18" charset="0"/>
                        </a:rPr>
                        <m:t>P</m:t>
                      </m:r>
                      <m:r>
                        <m:rPr>
                          <m:nor/>
                        </m:rPr>
                        <a:rPr lang="de-DE">
                          <a:latin typeface="Cambria Math" panose="02040503050406030204" pitchFamily="18" charset="0"/>
                        </a:rPr>
                        <m:t> </m:t>
                      </m:r>
                      <m:r>
                        <m:rPr>
                          <m:nor/>
                        </m:rPr>
                        <a:rPr lang="de-DE">
                          <a:latin typeface="Cambria Math" panose="02040503050406030204" pitchFamily="18" charset="0"/>
                        </a:rPr>
                        <m:t>is</m:t>
                      </m:r>
                      <m:r>
                        <m:rPr>
                          <m:nor/>
                        </m:rPr>
                        <a:rPr lang="de-DE">
                          <a:latin typeface="Cambria Math" panose="02040503050406030204" pitchFamily="18" charset="0"/>
                        </a:rPr>
                        <m:t> </m:t>
                      </m:r>
                      <m:r>
                        <m:rPr>
                          <m:nor/>
                        </m:rPr>
                        <a:rPr lang="de-DE">
                          <a:latin typeface="Cambria Math" panose="02040503050406030204" pitchFamily="18" charset="0"/>
                        </a:rPr>
                        <m:t>the</m:t>
                      </m:r>
                      <m:r>
                        <m:rPr>
                          <m:nor/>
                        </m:rPr>
                        <a:rPr lang="de-DE" i="1">
                          <a:latin typeface="Cambria Math" panose="02040503050406030204" pitchFamily="18" charset="0"/>
                        </a:rPr>
                        <m:t> </m:t>
                      </m:r>
                      <m:r>
                        <m:rPr>
                          <m:nor/>
                        </m:rPr>
                        <a:rPr lang="de-DE">
                          <a:latin typeface="Cambria Math" panose="02040503050406030204" pitchFamily="18" charset="0"/>
                        </a:rPr>
                        <m:t>p</m:t>
                      </m:r>
                      <m:r>
                        <m:rPr>
                          <m:nor/>
                        </m:rPr>
                        <a:rPr lang="en-US">
                          <a:latin typeface="Cambria Math" panose="02040503050406030204" pitchFamily="18" charset="0"/>
                        </a:rPr>
                        <m:t>robability</m:t>
                      </m:r>
                      <m:r>
                        <m:rPr>
                          <m:nor/>
                        </m:rPr>
                        <a:rPr lang="en-US">
                          <a:latin typeface="Cambria Math" panose="02040503050406030204" pitchFamily="18" charset="0"/>
                        </a:rPr>
                        <m:t> </m:t>
                      </m:r>
                      <m:r>
                        <m:rPr>
                          <m:nor/>
                        </m:rPr>
                        <a:rPr lang="en-US">
                          <a:latin typeface="Cambria Math" panose="02040503050406030204" pitchFamily="18" charset="0"/>
                        </a:rPr>
                        <m:t>of</m:t>
                      </m:r>
                      <m:r>
                        <m:rPr>
                          <m:nor/>
                        </m:rPr>
                        <a:rPr lang="en-US">
                          <a:latin typeface="Cambria Math" panose="02040503050406030204" pitchFamily="18" charset="0"/>
                        </a:rPr>
                        <m:t> </m:t>
                      </m:r>
                      <m:r>
                        <m:rPr>
                          <m:nor/>
                        </m:rPr>
                        <a:rPr lang="en-US">
                          <a:latin typeface="Cambria Math" panose="02040503050406030204" pitchFamily="18" charset="0"/>
                        </a:rPr>
                        <m:t>incorrect</m:t>
                      </m:r>
                      <m:r>
                        <m:rPr>
                          <m:nor/>
                        </m:rPr>
                        <a:rPr lang="en-US">
                          <a:latin typeface="Cambria Math" panose="02040503050406030204" pitchFamily="18" charset="0"/>
                        </a:rPr>
                        <m:t> </m:t>
                      </m:r>
                      <m:r>
                        <m:rPr>
                          <m:nor/>
                        </m:rPr>
                        <a:rPr lang="en-US">
                          <a:latin typeface="Cambria Math" panose="02040503050406030204" pitchFamily="18" charset="0"/>
                        </a:rPr>
                        <m:t>base</m:t>
                      </m:r>
                      <m:r>
                        <m:rPr>
                          <m:nor/>
                        </m:rPr>
                        <a:rPr lang="en-US">
                          <a:latin typeface="Cambria Math" panose="02040503050406030204" pitchFamily="18" charset="0"/>
                        </a:rPr>
                        <m:t> </m:t>
                      </m:r>
                      <m:r>
                        <m:rPr>
                          <m:nor/>
                        </m:rPr>
                        <a:rPr lang="en-US">
                          <a:latin typeface="Cambria Math" panose="02040503050406030204" pitchFamily="18" charset="0"/>
                        </a:rPr>
                        <m:t>call</m:t>
                      </m:r>
                      <m:r>
                        <m:rPr>
                          <m:nor/>
                        </m:rPr>
                        <a:rPr lang="de-DE">
                          <a:latin typeface="Cambria Math" panose="02040503050406030204" pitchFamily="18" charset="0"/>
                        </a:rPr>
                        <m:t>s</m:t>
                      </m:r>
                    </m:oMath>
                  </m:oMathPara>
                </a14:m>
                <a:endParaRPr lang="de-DE" dirty="0"/>
              </a:p>
            </p:txBody>
          </p:sp>
        </mc:Choice>
        <mc:Fallback xmlns="">
          <p:sp>
            <p:nvSpPr>
              <p:cNvPr id="11" name="Textfeld 6">
                <a:extLst>
                  <a:ext uri="{FF2B5EF4-FFF2-40B4-BE49-F238E27FC236}">
                    <a16:creationId xmlns:a16="http://schemas.microsoft.com/office/drawing/2014/main" id="{D810EA58-8541-4144-8D4C-2738716496E6}"/>
                  </a:ext>
                </a:extLst>
              </p:cNvPr>
              <p:cNvSpPr txBox="1">
                <a:spLocks noRot="1" noChangeAspect="1" noMove="1" noResize="1" noEditPoints="1" noAdjustHandles="1" noChangeArrowheads="1" noChangeShapeType="1" noTextEdit="1"/>
              </p:cNvSpPr>
              <p:nvPr/>
            </p:nvSpPr>
            <p:spPr>
              <a:xfrm>
                <a:off x="1524000" y="2063856"/>
                <a:ext cx="9144000" cy="830997"/>
              </a:xfrm>
              <a:prstGeom prst="rect">
                <a:avLst/>
              </a:prstGeom>
              <a:blipFill>
                <a:blip r:embed="rId2"/>
                <a:stretch>
                  <a:fillRect b="-12500"/>
                </a:stretch>
              </a:blipFill>
            </p:spPr>
            <p:txBody>
              <a:bodyPr/>
              <a:lstStyle/>
              <a:p>
                <a:r>
                  <a:rPr lang="en-NG">
                    <a:noFill/>
                  </a:rPr>
                  <a:t> </a:t>
                </a:r>
              </a:p>
            </p:txBody>
          </p:sp>
        </mc:Fallback>
      </mc:AlternateContent>
    </p:spTree>
    <p:extLst>
      <p:ext uri="{BB962C8B-B14F-4D97-AF65-F5344CB8AC3E}">
        <p14:creationId xmlns:p14="http://schemas.microsoft.com/office/powerpoint/2010/main" val="46406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B5B31-E9A1-47D8-8352-2C437F0A872D}"/>
              </a:ext>
            </a:extLst>
          </p:cNvPr>
          <p:cNvSpPr>
            <a:spLocks noGrp="1"/>
          </p:cNvSpPr>
          <p:nvPr>
            <p:ph type="title"/>
          </p:nvPr>
        </p:nvSpPr>
        <p:spPr/>
        <p:txBody>
          <a:bodyPr/>
          <a:lstStyle/>
          <a:p>
            <a:endParaRPr lang="en-NG"/>
          </a:p>
        </p:txBody>
      </p:sp>
      <p:pic>
        <p:nvPicPr>
          <p:cNvPr id="5" name="Content Placeholder 4">
            <a:extLst>
              <a:ext uri="{FF2B5EF4-FFF2-40B4-BE49-F238E27FC236}">
                <a16:creationId xmlns:a16="http://schemas.microsoft.com/office/drawing/2014/main" id="{AE6ED335-C52F-4F39-A8D2-D315F832AE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267" y="1172634"/>
            <a:ext cx="7366000" cy="5524501"/>
          </a:xfrm>
        </p:spPr>
      </p:pic>
      <p:sp>
        <p:nvSpPr>
          <p:cNvPr id="6" name="TextBox 5">
            <a:extLst>
              <a:ext uri="{FF2B5EF4-FFF2-40B4-BE49-F238E27FC236}">
                <a16:creationId xmlns:a16="http://schemas.microsoft.com/office/drawing/2014/main" id="{6F691768-CAD6-4626-8EAA-7D77F441F1F2}"/>
              </a:ext>
            </a:extLst>
          </p:cNvPr>
          <p:cNvSpPr txBox="1"/>
          <p:nvPr/>
        </p:nvSpPr>
        <p:spPr>
          <a:xfrm>
            <a:off x="2235203" y="5383768"/>
            <a:ext cx="3251198" cy="1200329"/>
          </a:xfrm>
          <a:prstGeom prst="rect">
            <a:avLst/>
          </a:prstGeom>
          <a:solidFill>
            <a:schemeClr val="bg1"/>
          </a:solidFill>
          <a:ln w="38100">
            <a:solidFill>
              <a:schemeClr val="tx1"/>
            </a:solidFill>
          </a:ln>
        </p:spPr>
        <p:txBody>
          <a:bodyPr wrap="square" rtlCol="0">
            <a:spAutoFit/>
          </a:bodyPr>
          <a:lstStyle/>
          <a:p>
            <a:r>
              <a:rPr lang="en-GB" sz="2400" b="1" dirty="0"/>
              <a:t>Reference-based (mapping)</a:t>
            </a:r>
            <a:endParaRPr lang="en-NG" sz="2400" b="1" dirty="0"/>
          </a:p>
          <a:p>
            <a:endParaRPr lang="en-NG" sz="2400" b="1" dirty="0"/>
          </a:p>
        </p:txBody>
      </p:sp>
      <p:sp>
        <p:nvSpPr>
          <p:cNvPr id="7" name="TextBox 6">
            <a:extLst>
              <a:ext uri="{FF2B5EF4-FFF2-40B4-BE49-F238E27FC236}">
                <a16:creationId xmlns:a16="http://schemas.microsoft.com/office/drawing/2014/main" id="{44146B97-A63C-46F6-938A-33AE18398955}"/>
              </a:ext>
            </a:extLst>
          </p:cNvPr>
          <p:cNvSpPr txBox="1"/>
          <p:nvPr/>
        </p:nvSpPr>
        <p:spPr>
          <a:xfrm>
            <a:off x="5520267" y="5401734"/>
            <a:ext cx="4080930" cy="1200329"/>
          </a:xfrm>
          <a:prstGeom prst="rect">
            <a:avLst/>
          </a:prstGeom>
          <a:solidFill>
            <a:schemeClr val="tx1">
              <a:lumMod val="65000"/>
              <a:lumOff val="35000"/>
            </a:schemeClr>
          </a:solidFill>
          <a:ln w="38100">
            <a:solidFill>
              <a:schemeClr val="tx1"/>
            </a:solidFill>
          </a:ln>
        </p:spPr>
        <p:txBody>
          <a:bodyPr wrap="square" rtlCol="0">
            <a:spAutoFit/>
          </a:bodyPr>
          <a:lstStyle/>
          <a:p>
            <a:r>
              <a:rPr lang="en-GB" sz="2400" b="1" dirty="0">
                <a:solidFill>
                  <a:schemeClr val="bg1"/>
                </a:solidFill>
              </a:rPr>
              <a:t>Reference-free (de novo assembly)</a:t>
            </a:r>
            <a:endParaRPr lang="en-NG" sz="2400" b="1" dirty="0">
              <a:solidFill>
                <a:schemeClr val="bg1"/>
              </a:solidFill>
            </a:endParaRPr>
          </a:p>
          <a:p>
            <a:endParaRPr lang="en-NG" sz="2400" b="1" dirty="0"/>
          </a:p>
        </p:txBody>
      </p:sp>
    </p:spTree>
    <p:extLst>
      <p:ext uri="{BB962C8B-B14F-4D97-AF65-F5344CB8AC3E}">
        <p14:creationId xmlns:p14="http://schemas.microsoft.com/office/powerpoint/2010/main" val="303856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A22A-34AB-4D6B-A805-6BC9DA39BD57}"/>
              </a:ext>
            </a:extLst>
          </p:cNvPr>
          <p:cNvSpPr>
            <a:spLocks noGrp="1"/>
          </p:cNvSpPr>
          <p:nvPr>
            <p:ph type="title"/>
          </p:nvPr>
        </p:nvSpPr>
        <p:spPr>
          <a:xfrm>
            <a:off x="838200" y="771233"/>
            <a:ext cx="10515600" cy="1325563"/>
          </a:xfrm>
        </p:spPr>
        <p:txBody>
          <a:bodyPr/>
          <a:lstStyle/>
          <a:p>
            <a:pPr algn="ctr"/>
            <a:r>
              <a:rPr lang="en-GB" dirty="0">
                <a:latin typeface="Lucida Sans" panose="020B0602030504020204" pitchFamily="34" charset="0"/>
              </a:rPr>
              <a:t>A Primer on DNA</a:t>
            </a:r>
            <a:endParaRPr lang="en-NG" dirty="0"/>
          </a:p>
        </p:txBody>
      </p:sp>
      <p:sp>
        <p:nvSpPr>
          <p:cNvPr id="3" name="Content Placeholder 2">
            <a:extLst>
              <a:ext uri="{FF2B5EF4-FFF2-40B4-BE49-F238E27FC236}">
                <a16:creationId xmlns:a16="http://schemas.microsoft.com/office/drawing/2014/main" id="{C996A36F-FDF5-42F4-861F-C4612F0A69C3}"/>
              </a:ext>
            </a:extLst>
          </p:cNvPr>
          <p:cNvSpPr>
            <a:spLocks noGrp="1"/>
          </p:cNvSpPr>
          <p:nvPr>
            <p:ph idx="1"/>
          </p:nvPr>
        </p:nvSpPr>
        <p:spPr>
          <a:xfrm>
            <a:off x="838200" y="1859279"/>
            <a:ext cx="7330440" cy="3616643"/>
          </a:xfrm>
        </p:spPr>
        <p:txBody>
          <a:bodyPr>
            <a:normAutofit lnSpcReduction="10000"/>
          </a:bodyPr>
          <a:lstStyle/>
          <a:p>
            <a:r>
              <a:rPr lang="en-GB" dirty="0">
                <a:latin typeface="Lucida Sans" panose="020B0602030504020204" pitchFamily="34" charset="0"/>
              </a:rPr>
              <a:t>Deoxyribonucleic acid (DNA) is made of two anti-parallel strands</a:t>
            </a:r>
          </a:p>
          <a:p>
            <a:r>
              <a:rPr lang="en-GB" dirty="0">
                <a:latin typeface="Lucida Sans" panose="020B0602030504020204" pitchFamily="34" charset="0"/>
              </a:rPr>
              <a:t>Strands can be separated and annealed with matching strands.</a:t>
            </a:r>
          </a:p>
          <a:p>
            <a:r>
              <a:rPr lang="en-GB" dirty="0">
                <a:latin typeface="Lucida Sans" panose="020B0602030504020204" pitchFamily="34" charset="0"/>
              </a:rPr>
              <a:t>DNA Sequencing: </a:t>
            </a:r>
            <a:r>
              <a:rPr lang="en-GB" dirty="0"/>
              <a:t>the process of determining the </a:t>
            </a:r>
            <a:r>
              <a:rPr lang="en-GB" dirty="0">
                <a:hlinkClick r:id="rId2"/>
              </a:rPr>
              <a:t>nucleic acid sequence</a:t>
            </a:r>
            <a:r>
              <a:rPr lang="en-GB" dirty="0"/>
              <a:t> – the order of </a:t>
            </a:r>
            <a:r>
              <a:rPr lang="en-GB" dirty="0">
                <a:hlinkClick r:id="rId3" tooltip="Nucleotides"/>
              </a:rPr>
              <a:t>nucleotides</a:t>
            </a:r>
            <a:r>
              <a:rPr lang="en-GB" dirty="0"/>
              <a:t> in </a:t>
            </a:r>
            <a:r>
              <a:rPr lang="en-GB" dirty="0">
                <a:hlinkClick r:id="rId4" tooltip="DNA"/>
              </a:rPr>
              <a:t>DNA</a:t>
            </a:r>
            <a:r>
              <a:rPr lang="en-GB" dirty="0"/>
              <a:t>.</a:t>
            </a:r>
          </a:p>
          <a:p>
            <a:r>
              <a:rPr lang="en-GB" dirty="0">
                <a:latin typeface="Lucida Sans" panose="020B0602030504020204" pitchFamily="34" charset="0"/>
              </a:rPr>
              <a:t>Genome.</a:t>
            </a:r>
            <a:endParaRPr lang="en-NG" dirty="0">
              <a:latin typeface="Lucida Sans" panose="020B0602030504020204" pitchFamily="34" charset="0"/>
            </a:endParaRPr>
          </a:p>
          <a:p>
            <a:endParaRPr lang="en-NG" dirty="0"/>
          </a:p>
        </p:txBody>
      </p:sp>
      <p:pic>
        <p:nvPicPr>
          <p:cNvPr id="4" name="Picture 3">
            <a:extLst>
              <a:ext uri="{FF2B5EF4-FFF2-40B4-BE49-F238E27FC236}">
                <a16:creationId xmlns:a16="http://schemas.microsoft.com/office/drawing/2014/main" id="{4A0455AD-AA92-4C64-9418-3D0CB4CF42B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8931771" y="1671054"/>
            <a:ext cx="2711589" cy="2057506"/>
          </a:xfrm>
          <a:prstGeom prst="rect">
            <a:avLst/>
          </a:prstGeom>
        </p:spPr>
      </p:pic>
      <p:pic>
        <p:nvPicPr>
          <p:cNvPr id="5" name="Picture 4" descr="Primer (molecular biology) - Wikipedia">
            <a:extLst>
              <a:ext uri="{FF2B5EF4-FFF2-40B4-BE49-F238E27FC236}">
                <a16:creationId xmlns:a16="http://schemas.microsoft.com/office/drawing/2014/main" id="{FA7DB2A6-5835-4748-B133-33DA3C0B10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0511" y="3868420"/>
            <a:ext cx="6278671" cy="305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4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1">
            <a:extLst>
              <a:ext uri="{FF2B5EF4-FFF2-40B4-BE49-F238E27FC236}">
                <a16:creationId xmlns:a16="http://schemas.microsoft.com/office/drawing/2014/main" id="{ADCC412E-F5DA-4610-BB86-33CBDE9A2C6D}"/>
              </a:ext>
            </a:extLst>
          </p:cNvPr>
          <p:cNvSpPr txBox="1">
            <a:spLocks/>
          </p:cNvSpPr>
          <p:nvPr/>
        </p:nvSpPr>
        <p:spPr>
          <a:xfrm>
            <a:off x="838200" y="6356350"/>
            <a:ext cx="27432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12.10.2017</a:t>
            </a:r>
            <a:endParaRPr lang="de-DE" dirty="0"/>
          </a:p>
        </p:txBody>
      </p:sp>
      <p:sp>
        <p:nvSpPr>
          <p:cNvPr id="5" name="Fußzeilenplatzhalter 2">
            <a:extLst>
              <a:ext uri="{FF2B5EF4-FFF2-40B4-BE49-F238E27FC236}">
                <a16:creationId xmlns:a16="http://schemas.microsoft.com/office/drawing/2014/main" id="{6C0E6E06-01F8-42A6-B0EF-79287DDF9AB5}"/>
              </a:ext>
            </a:extLst>
          </p:cNvPr>
          <p:cNvSpPr txBox="1">
            <a:spLocks/>
          </p:cNvSpPr>
          <p:nvPr/>
        </p:nvSpPr>
        <p:spPr>
          <a:xfrm>
            <a:off x="4038600" y="6356350"/>
            <a:ext cx="41148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De novo Assembly</a:t>
            </a:r>
            <a:endParaRPr lang="de-DE" dirty="0"/>
          </a:p>
        </p:txBody>
      </p:sp>
      <p:sp>
        <p:nvSpPr>
          <p:cNvPr id="6" name="Foliennummernplatzhalter 3">
            <a:extLst>
              <a:ext uri="{FF2B5EF4-FFF2-40B4-BE49-F238E27FC236}">
                <a16:creationId xmlns:a16="http://schemas.microsoft.com/office/drawing/2014/main" id="{9039E42C-D06C-4CB5-AC8D-C9010EB3BD04}"/>
              </a:ext>
            </a:extLst>
          </p:cNvPr>
          <p:cNvSpPr txBox="1">
            <a:spLocks/>
          </p:cNvSpPr>
          <p:nvPr/>
        </p:nvSpPr>
        <p:spPr>
          <a:xfrm>
            <a:off x="8610600" y="6356350"/>
            <a:ext cx="27432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2A217B-ED1C-D84B-8478-63C77FA79618}" type="slidenum">
              <a:rPr lang="de-DE" smtClean="0"/>
              <a:pPr/>
              <a:t>30</a:t>
            </a:fld>
            <a:endParaRPr lang="de-DE"/>
          </a:p>
        </p:txBody>
      </p:sp>
      <p:sp>
        <p:nvSpPr>
          <p:cNvPr id="7" name="Titel 4">
            <a:extLst>
              <a:ext uri="{FF2B5EF4-FFF2-40B4-BE49-F238E27FC236}">
                <a16:creationId xmlns:a16="http://schemas.microsoft.com/office/drawing/2014/main" id="{72CEAF19-791F-4ACF-AA52-4ED9825E0DA7}"/>
              </a:ext>
            </a:extLst>
          </p:cNvPr>
          <p:cNvSpPr>
            <a:spLocks noGrp="1"/>
          </p:cNvSpPr>
          <p:nvPr>
            <p:ph type="title"/>
          </p:nvPr>
        </p:nvSpPr>
        <p:spPr>
          <a:xfrm>
            <a:off x="2001529" y="1040990"/>
            <a:ext cx="8092592" cy="387798"/>
          </a:xfrm>
        </p:spPr>
        <p:txBody>
          <a:bodyPr>
            <a:normAutofit fontScale="90000"/>
          </a:bodyPr>
          <a:lstStyle/>
          <a:p>
            <a:r>
              <a:rPr lang="de-DE" sz="2800" i="1" dirty="0"/>
              <a:t>De </a:t>
            </a:r>
            <a:r>
              <a:rPr lang="de-DE" sz="2800" i="1" dirty="0" err="1"/>
              <a:t>novo</a:t>
            </a:r>
            <a:r>
              <a:rPr lang="de-DE" sz="2800" i="1" dirty="0"/>
              <a:t> </a:t>
            </a:r>
            <a:r>
              <a:rPr lang="de-DE" sz="2800" dirty="0" err="1"/>
              <a:t>assembly</a:t>
            </a:r>
            <a:endParaRPr lang="de-DE" sz="2800" dirty="0"/>
          </a:p>
        </p:txBody>
      </p:sp>
      <p:sp>
        <p:nvSpPr>
          <p:cNvPr id="8" name="Rechteck 39">
            <a:extLst>
              <a:ext uri="{FF2B5EF4-FFF2-40B4-BE49-F238E27FC236}">
                <a16:creationId xmlns:a16="http://schemas.microsoft.com/office/drawing/2014/main" id="{54E394C1-F483-40FC-9674-A156FECDD156}"/>
              </a:ext>
            </a:extLst>
          </p:cNvPr>
          <p:cNvSpPr/>
          <p:nvPr/>
        </p:nvSpPr>
        <p:spPr>
          <a:xfrm>
            <a:off x="8885688" y="2446140"/>
            <a:ext cx="1127579" cy="276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O MUCH T</a:t>
            </a:r>
          </a:p>
        </p:txBody>
      </p:sp>
      <p:grpSp>
        <p:nvGrpSpPr>
          <p:cNvPr id="9" name="Gruppieren 60">
            <a:extLst>
              <a:ext uri="{FF2B5EF4-FFF2-40B4-BE49-F238E27FC236}">
                <a16:creationId xmlns:a16="http://schemas.microsoft.com/office/drawing/2014/main" id="{C7AA2A43-D2C7-4DE2-9707-596437B32810}"/>
              </a:ext>
            </a:extLst>
          </p:cNvPr>
          <p:cNvGrpSpPr/>
          <p:nvPr/>
        </p:nvGrpSpPr>
        <p:grpSpPr>
          <a:xfrm>
            <a:off x="9000339" y="4617054"/>
            <a:ext cx="1127579" cy="279884"/>
            <a:chOff x="1757579" y="2530966"/>
            <a:chExt cx="1127579" cy="279884"/>
          </a:xfrm>
        </p:grpSpPr>
        <p:sp>
          <p:nvSpPr>
            <p:cNvPr id="10" name="Rechteck 61">
              <a:extLst>
                <a:ext uri="{FF2B5EF4-FFF2-40B4-BE49-F238E27FC236}">
                  <a16:creationId xmlns:a16="http://schemas.microsoft.com/office/drawing/2014/main" id="{3BAC35C5-DFF0-47D9-B93E-376C4D766D3D}"/>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62">
              <a:extLst>
                <a:ext uri="{FF2B5EF4-FFF2-40B4-BE49-F238E27FC236}">
                  <a16:creationId xmlns:a16="http://schemas.microsoft.com/office/drawing/2014/main" id="{457BAD13-092D-49B2-8C8B-690E9FA69033}"/>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hteck 63">
              <a:extLst>
                <a:ext uri="{FF2B5EF4-FFF2-40B4-BE49-F238E27FC236}">
                  <a16:creationId xmlns:a16="http://schemas.microsoft.com/office/drawing/2014/main" id="{988B739F-5D14-479D-8FF7-A16B5123C020}"/>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TE BEING</a:t>
              </a:r>
            </a:p>
          </p:txBody>
        </p:sp>
      </p:grpSp>
      <p:grpSp>
        <p:nvGrpSpPr>
          <p:cNvPr id="13" name="Gruppieren 64">
            <a:extLst>
              <a:ext uri="{FF2B5EF4-FFF2-40B4-BE49-F238E27FC236}">
                <a16:creationId xmlns:a16="http://schemas.microsoft.com/office/drawing/2014/main" id="{07B9CCC2-80C7-47AF-914F-35F1E1197AC2}"/>
              </a:ext>
            </a:extLst>
          </p:cNvPr>
          <p:cNvGrpSpPr/>
          <p:nvPr/>
        </p:nvGrpSpPr>
        <p:grpSpPr>
          <a:xfrm>
            <a:off x="3101964" y="3576194"/>
            <a:ext cx="1127579" cy="279884"/>
            <a:chOff x="1757579" y="2530966"/>
            <a:chExt cx="1127579" cy="279884"/>
          </a:xfrm>
        </p:grpSpPr>
        <p:sp>
          <p:nvSpPr>
            <p:cNvPr id="14" name="Rechteck 65">
              <a:extLst>
                <a:ext uri="{FF2B5EF4-FFF2-40B4-BE49-F238E27FC236}">
                  <a16:creationId xmlns:a16="http://schemas.microsoft.com/office/drawing/2014/main" id="{FF4DB584-2AD4-4CCE-9213-DB8CE15B6DF4}"/>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 name="Rechteck 66">
              <a:extLst>
                <a:ext uri="{FF2B5EF4-FFF2-40B4-BE49-F238E27FC236}">
                  <a16:creationId xmlns:a16="http://schemas.microsoft.com/office/drawing/2014/main" id="{9A8CDE8F-2560-44C2-AD4B-488A93E55207}"/>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Rechteck 67">
              <a:extLst>
                <a:ext uri="{FF2B5EF4-FFF2-40B4-BE49-F238E27FC236}">
                  <a16:creationId xmlns:a16="http://schemas.microsoft.com/office/drawing/2014/main" id="{7EE43174-876E-4C40-BB64-0AAB84E429B8}"/>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EMEMBER!</a:t>
              </a:r>
            </a:p>
          </p:txBody>
        </p:sp>
      </p:grpSp>
      <p:grpSp>
        <p:nvGrpSpPr>
          <p:cNvPr id="17" name="Gruppieren 72">
            <a:extLst>
              <a:ext uri="{FF2B5EF4-FFF2-40B4-BE49-F238E27FC236}">
                <a16:creationId xmlns:a16="http://schemas.microsoft.com/office/drawing/2014/main" id="{63D544BB-1119-4CF8-987B-85BFEC22C6FC}"/>
              </a:ext>
            </a:extLst>
          </p:cNvPr>
          <p:cNvGrpSpPr/>
          <p:nvPr/>
        </p:nvGrpSpPr>
        <p:grpSpPr>
          <a:xfrm>
            <a:off x="5319629" y="5275086"/>
            <a:ext cx="1127579" cy="279884"/>
            <a:chOff x="1757579" y="2530966"/>
            <a:chExt cx="1127579" cy="279884"/>
          </a:xfrm>
        </p:grpSpPr>
        <p:sp>
          <p:nvSpPr>
            <p:cNvPr id="18" name="Rechteck 73">
              <a:extLst>
                <a:ext uri="{FF2B5EF4-FFF2-40B4-BE49-F238E27FC236}">
                  <a16:creationId xmlns:a16="http://schemas.microsoft.com/office/drawing/2014/main" id="{74FE7060-396F-4698-A3F2-BB6D434B1A63}"/>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9" name="Rechteck 74">
              <a:extLst>
                <a:ext uri="{FF2B5EF4-FFF2-40B4-BE49-F238E27FC236}">
                  <a16:creationId xmlns:a16="http://schemas.microsoft.com/office/drawing/2014/main" id="{D16E0792-528B-429D-B7D0-C8EAB51734A8}"/>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0" name="Rechteck 75">
              <a:extLst>
                <a:ext uri="{FF2B5EF4-FFF2-40B4-BE49-F238E27FC236}">
                  <a16:creationId xmlns:a16="http://schemas.microsoft.com/office/drawing/2014/main" id="{B5ECD193-94C1-44BD-A99A-267EF5FFA19D}"/>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NG A DNA</a:t>
              </a:r>
            </a:p>
          </p:txBody>
        </p:sp>
      </p:grpSp>
      <p:grpSp>
        <p:nvGrpSpPr>
          <p:cNvPr id="21" name="Gruppieren 76">
            <a:extLst>
              <a:ext uri="{FF2B5EF4-FFF2-40B4-BE49-F238E27FC236}">
                <a16:creationId xmlns:a16="http://schemas.microsoft.com/office/drawing/2014/main" id="{CA9F589D-5A78-4D7C-BF7B-62531ACE9554}"/>
              </a:ext>
            </a:extLst>
          </p:cNvPr>
          <p:cNvGrpSpPr/>
          <p:nvPr/>
        </p:nvGrpSpPr>
        <p:grpSpPr>
          <a:xfrm>
            <a:off x="6944770" y="2968511"/>
            <a:ext cx="1127579" cy="279884"/>
            <a:chOff x="1757579" y="2530966"/>
            <a:chExt cx="1127579" cy="279884"/>
          </a:xfrm>
        </p:grpSpPr>
        <p:sp>
          <p:nvSpPr>
            <p:cNvPr id="22" name="Rechteck 77">
              <a:extLst>
                <a:ext uri="{FF2B5EF4-FFF2-40B4-BE49-F238E27FC236}">
                  <a16:creationId xmlns:a16="http://schemas.microsoft.com/office/drawing/2014/main" id="{33D3A57D-EDF7-4B0E-9A17-0843E186CD2D}"/>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3" name="Rechteck 78">
              <a:extLst>
                <a:ext uri="{FF2B5EF4-FFF2-40B4-BE49-F238E27FC236}">
                  <a16:creationId xmlns:a16="http://schemas.microsoft.com/office/drawing/2014/main" id="{EE174CB6-7941-4A77-8069-54D53A96C8D6}"/>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hteck 79">
              <a:extLst>
                <a:ext uri="{FF2B5EF4-FFF2-40B4-BE49-F238E27FC236}">
                  <a16:creationId xmlns:a16="http://schemas.microsoft.com/office/drawing/2014/main" id="{A106E212-F91F-45A3-B654-DDE11B792F13}"/>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CH TO RE</a:t>
              </a:r>
            </a:p>
          </p:txBody>
        </p:sp>
      </p:grpSp>
      <p:grpSp>
        <p:nvGrpSpPr>
          <p:cNvPr id="25" name="Gruppieren 80">
            <a:extLst>
              <a:ext uri="{FF2B5EF4-FFF2-40B4-BE49-F238E27FC236}">
                <a16:creationId xmlns:a16="http://schemas.microsoft.com/office/drawing/2014/main" id="{0D9F6F85-BD10-49DE-B40C-C25BFC205A6D}"/>
              </a:ext>
            </a:extLst>
          </p:cNvPr>
          <p:cNvGrpSpPr/>
          <p:nvPr/>
        </p:nvGrpSpPr>
        <p:grpSpPr>
          <a:xfrm>
            <a:off x="5005054" y="3992372"/>
            <a:ext cx="1127579" cy="279884"/>
            <a:chOff x="1757579" y="2530966"/>
            <a:chExt cx="1127579" cy="279884"/>
          </a:xfrm>
        </p:grpSpPr>
        <p:sp>
          <p:nvSpPr>
            <p:cNvPr id="26" name="Rechteck 81">
              <a:extLst>
                <a:ext uri="{FF2B5EF4-FFF2-40B4-BE49-F238E27FC236}">
                  <a16:creationId xmlns:a16="http://schemas.microsoft.com/office/drawing/2014/main" id="{835945D5-AABE-431E-A840-0D299EFC70AE}"/>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7" name="Rechteck 82">
              <a:extLst>
                <a:ext uri="{FF2B5EF4-FFF2-40B4-BE49-F238E27FC236}">
                  <a16:creationId xmlns:a16="http://schemas.microsoft.com/office/drawing/2014/main" id="{85DFA70F-E0CB-4D47-A636-BCC7E1CB2236}"/>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8" name="Rechteck 83">
              <a:extLst>
                <a:ext uri="{FF2B5EF4-FFF2-40B4-BE49-F238E27FC236}">
                  <a16:creationId xmlns:a16="http://schemas.microsoft.com/office/drawing/2014/main" id="{32622542-0A5C-454B-8991-0A5DBF9ECAA2}"/>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IS SO MU</a:t>
              </a:r>
            </a:p>
          </p:txBody>
        </p:sp>
      </p:grpSp>
      <p:grpSp>
        <p:nvGrpSpPr>
          <p:cNvPr id="29" name="Gruppieren 88">
            <a:extLst>
              <a:ext uri="{FF2B5EF4-FFF2-40B4-BE49-F238E27FC236}">
                <a16:creationId xmlns:a16="http://schemas.microsoft.com/office/drawing/2014/main" id="{48A84CD5-9801-40C1-9545-4FD846BCE4DB}"/>
              </a:ext>
            </a:extLst>
          </p:cNvPr>
          <p:cNvGrpSpPr/>
          <p:nvPr/>
        </p:nvGrpSpPr>
        <p:grpSpPr>
          <a:xfrm>
            <a:off x="2790937" y="5116456"/>
            <a:ext cx="1127579" cy="279884"/>
            <a:chOff x="1757579" y="2530966"/>
            <a:chExt cx="1127579" cy="279884"/>
          </a:xfrm>
        </p:grpSpPr>
        <p:sp>
          <p:nvSpPr>
            <p:cNvPr id="30" name="Rechteck 89">
              <a:extLst>
                <a:ext uri="{FF2B5EF4-FFF2-40B4-BE49-F238E27FC236}">
                  <a16:creationId xmlns:a16="http://schemas.microsoft.com/office/drawing/2014/main" id="{54F2CF49-DF3A-4F44-8EB8-EBF892932839}"/>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1" name="Rechteck 90">
              <a:extLst>
                <a:ext uri="{FF2B5EF4-FFF2-40B4-BE49-F238E27FC236}">
                  <a16:creationId xmlns:a16="http://schemas.microsoft.com/office/drawing/2014/main" id="{BE38B082-1A56-476C-8054-7BC5EC3CDE31}"/>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2" name="Rechteck 91">
              <a:extLst>
                <a:ext uri="{FF2B5EF4-FFF2-40B4-BE49-F238E27FC236}">
                  <a16:creationId xmlns:a16="http://schemas.microsoft.com/office/drawing/2014/main" id="{E8F0139B-C036-41B8-9E18-C57AF906E2C7}"/>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THERE IS</a:t>
              </a:r>
            </a:p>
          </p:txBody>
        </p:sp>
      </p:grpSp>
      <p:grpSp>
        <p:nvGrpSpPr>
          <p:cNvPr id="33" name="Gruppieren 96">
            <a:extLst>
              <a:ext uri="{FF2B5EF4-FFF2-40B4-BE49-F238E27FC236}">
                <a16:creationId xmlns:a16="http://schemas.microsoft.com/office/drawing/2014/main" id="{BDD5C1C8-2855-4439-B4D8-55B0738C0780}"/>
              </a:ext>
            </a:extLst>
          </p:cNvPr>
          <p:cNvGrpSpPr/>
          <p:nvPr/>
        </p:nvGrpSpPr>
        <p:grpSpPr>
          <a:xfrm>
            <a:off x="8175480" y="3716136"/>
            <a:ext cx="1127579" cy="279884"/>
            <a:chOff x="1757579" y="2530966"/>
            <a:chExt cx="1127579" cy="279884"/>
          </a:xfrm>
        </p:grpSpPr>
        <p:sp>
          <p:nvSpPr>
            <p:cNvPr id="34" name="Rechteck 97">
              <a:extLst>
                <a:ext uri="{FF2B5EF4-FFF2-40B4-BE49-F238E27FC236}">
                  <a16:creationId xmlns:a16="http://schemas.microsoft.com/office/drawing/2014/main" id="{77FF230F-FC99-40A5-A10D-04D1DA136DE4}"/>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5" name="Rechteck 98">
              <a:extLst>
                <a:ext uri="{FF2B5EF4-FFF2-40B4-BE49-F238E27FC236}">
                  <a16:creationId xmlns:a16="http://schemas.microsoft.com/office/drawing/2014/main" id="{00A2C3BB-A314-4A2D-B770-D0A60F250C57}"/>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6" name="Rechteck 99">
              <a:extLst>
                <a:ext uri="{FF2B5EF4-FFF2-40B4-BE49-F238E27FC236}">
                  <a16:creationId xmlns:a16="http://schemas.microsoft.com/office/drawing/2014/main" id="{D72D4F5D-66D9-4AE1-B418-BDABAA4763D4}"/>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 HATE B</a:t>
              </a:r>
            </a:p>
          </p:txBody>
        </p:sp>
      </p:grpSp>
      <p:sp>
        <p:nvSpPr>
          <p:cNvPr id="37" name="Rechteck 104">
            <a:extLst>
              <a:ext uri="{FF2B5EF4-FFF2-40B4-BE49-F238E27FC236}">
                <a16:creationId xmlns:a16="http://schemas.microsoft.com/office/drawing/2014/main" id="{85441322-5831-4066-9DE4-CB59787CEF43}"/>
              </a:ext>
            </a:extLst>
          </p:cNvPr>
          <p:cNvSpPr/>
          <p:nvPr/>
        </p:nvSpPr>
        <p:spPr>
          <a:xfrm>
            <a:off x="2389526" y="2229183"/>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8" name="Rechteck 112">
            <a:extLst>
              <a:ext uri="{FF2B5EF4-FFF2-40B4-BE49-F238E27FC236}">
                <a16:creationId xmlns:a16="http://schemas.microsoft.com/office/drawing/2014/main" id="{173F6B54-9D2D-4BDA-BAA1-0A2E0BE21D02}"/>
              </a:ext>
            </a:extLst>
          </p:cNvPr>
          <p:cNvSpPr/>
          <p:nvPr/>
        </p:nvSpPr>
        <p:spPr>
          <a:xfrm>
            <a:off x="2814470" y="2229183"/>
            <a:ext cx="540256"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9" name="Rechteck 113">
            <a:extLst>
              <a:ext uri="{FF2B5EF4-FFF2-40B4-BE49-F238E27FC236}">
                <a16:creationId xmlns:a16="http://schemas.microsoft.com/office/drawing/2014/main" id="{5B0F977B-9718-4CA5-AA0D-580D5C3050F4}"/>
              </a:ext>
            </a:extLst>
          </p:cNvPr>
          <p:cNvSpPr/>
          <p:nvPr/>
        </p:nvSpPr>
        <p:spPr>
          <a:xfrm>
            <a:off x="2311956" y="2226500"/>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DNA MOLE</a:t>
            </a:r>
          </a:p>
        </p:txBody>
      </p:sp>
      <p:grpSp>
        <p:nvGrpSpPr>
          <p:cNvPr id="40" name="Gruppieren 6">
            <a:extLst>
              <a:ext uri="{FF2B5EF4-FFF2-40B4-BE49-F238E27FC236}">
                <a16:creationId xmlns:a16="http://schemas.microsoft.com/office/drawing/2014/main" id="{17BDCEC3-7CE2-4868-952D-584F3204E0E5}"/>
              </a:ext>
            </a:extLst>
          </p:cNvPr>
          <p:cNvGrpSpPr/>
          <p:nvPr/>
        </p:nvGrpSpPr>
        <p:grpSpPr>
          <a:xfrm>
            <a:off x="4445015" y="2801287"/>
            <a:ext cx="1127579" cy="277681"/>
            <a:chOff x="2929636" y="2229786"/>
            <a:chExt cx="1127579" cy="277681"/>
          </a:xfrm>
        </p:grpSpPr>
        <p:sp>
          <p:nvSpPr>
            <p:cNvPr id="41" name="Rechteck 100">
              <a:extLst>
                <a:ext uri="{FF2B5EF4-FFF2-40B4-BE49-F238E27FC236}">
                  <a16:creationId xmlns:a16="http://schemas.microsoft.com/office/drawing/2014/main" id="{42981F41-9A4D-48E1-893A-51EF799CEECF}"/>
                </a:ext>
              </a:extLst>
            </p:cNvPr>
            <p:cNvSpPr/>
            <p:nvPr/>
          </p:nvSpPr>
          <p:spPr>
            <a:xfrm>
              <a:off x="3002204" y="2229786"/>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2" name="Rechteck 101">
              <a:extLst>
                <a:ext uri="{FF2B5EF4-FFF2-40B4-BE49-F238E27FC236}">
                  <a16:creationId xmlns:a16="http://schemas.microsoft.com/office/drawing/2014/main" id="{F053BD72-9981-43E5-B58C-31EE9DD00324}"/>
                </a:ext>
              </a:extLst>
            </p:cNvPr>
            <p:cNvSpPr/>
            <p:nvPr/>
          </p:nvSpPr>
          <p:spPr>
            <a:xfrm>
              <a:off x="3002204" y="2229786"/>
              <a:ext cx="495209"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3" name="Rechteck 117">
              <a:extLst>
                <a:ext uri="{FF2B5EF4-FFF2-40B4-BE49-F238E27FC236}">
                  <a16:creationId xmlns:a16="http://schemas.microsoft.com/office/drawing/2014/main" id="{12951C07-C626-47BB-8D8E-0F49DAD20636}"/>
                </a:ext>
              </a:extLst>
            </p:cNvPr>
            <p:cNvSpPr/>
            <p:nvPr/>
          </p:nvSpPr>
          <p:spPr>
            <a:xfrm>
              <a:off x="3604569" y="2229786"/>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4" name="Rechteck 103">
              <a:extLst>
                <a:ext uri="{FF2B5EF4-FFF2-40B4-BE49-F238E27FC236}">
                  <a16:creationId xmlns:a16="http://schemas.microsoft.com/office/drawing/2014/main" id="{D2D130A1-1623-4574-9D93-55D43A198ADA}"/>
                </a:ext>
              </a:extLst>
            </p:cNvPr>
            <p:cNvSpPr/>
            <p:nvPr/>
          </p:nvSpPr>
          <p:spPr>
            <a:xfrm>
              <a:off x="2929636" y="2231242"/>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MOLECULE</a:t>
              </a:r>
            </a:p>
          </p:txBody>
        </p:sp>
      </p:grpSp>
      <p:grpSp>
        <p:nvGrpSpPr>
          <p:cNvPr id="45" name="Gruppieren 8">
            <a:extLst>
              <a:ext uri="{FF2B5EF4-FFF2-40B4-BE49-F238E27FC236}">
                <a16:creationId xmlns:a16="http://schemas.microsoft.com/office/drawing/2014/main" id="{E3DAB729-E338-42D2-B931-09501D279B16}"/>
              </a:ext>
            </a:extLst>
          </p:cNvPr>
          <p:cNvGrpSpPr/>
          <p:nvPr/>
        </p:nvGrpSpPr>
        <p:grpSpPr>
          <a:xfrm>
            <a:off x="7178155" y="4849209"/>
            <a:ext cx="1127579" cy="279884"/>
            <a:chOff x="5383196" y="4755167"/>
            <a:chExt cx="1127579" cy="279884"/>
          </a:xfrm>
        </p:grpSpPr>
        <p:sp>
          <p:nvSpPr>
            <p:cNvPr id="46" name="Rechteck 85">
              <a:extLst>
                <a:ext uri="{FF2B5EF4-FFF2-40B4-BE49-F238E27FC236}">
                  <a16:creationId xmlns:a16="http://schemas.microsoft.com/office/drawing/2014/main" id="{BC32408A-D5DA-4BE4-93A0-83788541A32F}"/>
                </a:ext>
              </a:extLst>
            </p:cNvPr>
            <p:cNvSpPr/>
            <p:nvPr/>
          </p:nvSpPr>
          <p:spPr>
            <a:xfrm>
              <a:off x="5460767" y="4757851"/>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7" name="Rechteck 86">
              <a:extLst>
                <a:ext uri="{FF2B5EF4-FFF2-40B4-BE49-F238E27FC236}">
                  <a16:creationId xmlns:a16="http://schemas.microsoft.com/office/drawing/2014/main" id="{2D9FB1F6-FA3A-4422-BF56-39599F9A714D}"/>
                </a:ext>
              </a:extLst>
            </p:cNvPr>
            <p:cNvSpPr/>
            <p:nvPr/>
          </p:nvSpPr>
          <p:spPr>
            <a:xfrm>
              <a:off x="5934775" y="4757851"/>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8" name="Rechteck 118">
              <a:extLst>
                <a:ext uri="{FF2B5EF4-FFF2-40B4-BE49-F238E27FC236}">
                  <a16:creationId xmlns:a16="http://schemas.microsoft.com/office/drawing/2014/main" id="{4A462D1C-54D4-4DF5-A77B-6BCA63B38F47}"/>
                </a:ext>
              </a:extLst>
            </p:cNvPr>
            <p:cNvSpPr/>
            <p:nvPr/>
          </p:nvSpPr>
          <p:spPr>
            <a:xfrm>
              <a:off x="5470207" y="4755167"/>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9" name="Rechteck 87">
              <a:extLst>
                <a:ext uri="{FF2B5EF4-FFF2-40B4-BE49-F238E27FC236}">
                  <a16:creationId xmlns:a16="http://schemas.microsoft.com/office/drawing/2014/main" id="{B7718588-7FA4-4D97-8548-B8272C959AEA}"/>
                </a:ext>
              </a:extLst>
            </p:cNvPr>
            <p:cNvSpPr/>
            <p:nvPr/>
          </p:nvSpPr>
          <p:spPr>
            <a:xfrm>
              <a:off x="5383196" y="4755167"/>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ULE. THE</a:t>
              </a:r>
            </a:p>
          </p:txBody>
        </p:sp>
      </p:grpSp>
      <p:grpSp>
        <p:nvGrpSpPr>
          <p:cNvPr id="50" name="Gruppieren 13">
            <a:extLst>
              <a:ext uri="{FF2B5EF4-FFF2-40B4-BE49-F238E27FC236}">
                <a16:creationId xmlns:a16="http://schemas.microsoft.com/office/drawing/2014/main" id="{836C32B4-9BF5-45C1-B2D2-A28BC70418C9}"/>
              </a:ext>
            </a:extLst>
          </p:cNvPr>
          <p:cNvGrpSpPr/>
          <p:nvPr/>
        </p:nvGrpSpPr>
        <p:grpSpPr>
          <a:xfrm>
            <a:off x="1809749" y="2076450"/>
            <a:ext cx="8471054" cy="3924300"/>
            <a:chOff x="285749" y="2076450"/>
            <a:chExt cx="8471054" cy="3924300"/>
          </a:xfrm>
        </p:grpSpPr>
        <p:grpSp>
          <p:nvGrpSpPr>
            <p:cNvPr id="51" name="Gruppieren 229">
              <a:extLst>
                <a:ext uri="{FF2B5EF4-FFF2-40B4-BE49-F238E27FC236}">
                  <a16:creationId xmlns:a16="http://schemas.microsoft.com/office/drawing/2014/main" id="{A93C64D4-1643-4091-8669-838FF2C4B168}"/>
                </a:ext>
              </a:extLst>
            </p:cNvPr>
            <p:cNvGrpSpPr/>
            <p:nvPr/>
          </p:nvGrpSpPr>
          <p:grpSpPr>
            <a:xfrm>
              <a:off x="285749" y="2076450"/>
              <a:ext cx="8318167" cy="3924300"/>
              <a:chOff x="285749" y="2076450"/>
              <a:chExt cx="8318167" cy="3924300"/>
            </a:xfrm>
          </p:grpSpPr>
          <p:sp>
            <p:nvSpPr>
              <p:cNvPr id="54" name="Rechteck 230">
                <a:extLst>
                  <a:ext uri="{FF2B5EF4-FFF2-40B4-BE49-F238E27FC236}">
                    <a16:creationId xmlns:a16="http://schemas.microsoft.com/office/drawing/2014/main" id="{6674A5C6-06A0-4C12-926D-95E2BC9C90F5}"/>
                  </a:ext>
                </a:extLst>
              </p:cNvPr>
              <p:cNvSpPr/>
              <p:nvPr/>
            </p:nvSpPr>
            <p:spPr>
              <a:xfrm>
                <a:off x="285749" y="2076450"/>
                <a:ext cx="8318167" cy="3924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a</a:t>
                </a:r>
              </a:p>
            </p:txBody>
          </p:sp>
          <p:sp>
            <p:nvSpPr>
              <p:cNvPr id="55" name="Rechteck 231">
                <a:extLst>
                  <a:ext uri="{FF2B5EF4-FFF2-40B4-BE49-F238E27FC236}">
                    <a16:creationId xmlns:a16="http://schemas.microsoft.com/office/drawing/2014/main" id="{3D405AA7-8088-4904-A9E6-FB1067FD082B}"/>
                  </a:ext>
                </a:extLst>
              </p:cNvPr>
              <p:cNvSpPr/>
              <p:nvPr/>
            </p:nvSpPr>
            <p:spPr>
              <a:xfrm>
                <a:off x="5295891" y="4549737"/>
                <a:ext cx="1127579" cy="276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O MUCH T</a:t>
                </a:r>
              </a:p>
            </p:txBody>
          </p:sp>
          <p:grpSp>
            <p:nvGrpSpPr>
              <p:cNvPr id="56" name="Gruppieren 232">
                <a:extLst>
                  <a:ext uri="{FF2B5EF4-FFF2-40B4-BE49-F238E27FC236}">
                    <a16:creationId xmlns:a16="http://schemas.microsoft.com/office/drawing/2014/main" id="{22300585-3955-4530-B6C9-D7432D0023D4}"/>
                  </a:ext>
                </a:extLst>
              </p:cNvPr>
              <p:cNvGrpSpPr/>
              <p:nvPr/>
            </p:nvGrpSpPr>
            <p:grpSpPr>
              <a:xfrm>
                <a:off x="1253461" y="2521876"/>
                <a:ext cx="1127579" cy="279884"/>
                <a:chOff x="1757579" y="2530966"/>
                <a:chExt cx="1127579" cy="279884"/>
              </a:xfrm>
            </p:grpSpPr>
            <p:sp>
              <p:nvSpPr>
                <p:cNvPr id="95" name="Rechteck 271">
                  <a:extLst>
                    <a:ext uri="{FF2B5EF4-FFF2-40B4-BE49-F238E27FC236}">
                      <a16:creationId xmlns:a16="http://schemas.microsoft.com/office/drawing/2014/main" id="{2239602D-C3CE-4086-94C3-6DFB460C26C8}"/>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6" name="Rechteck 272">
                  <a:extLst>
                    <a:ext uri="{FF2B5EF4-FFF2-40B4-BE49-F238E27FC236}">
                      <a16:creationId xmlns:a16="http://schemas.microsoft.com/office/drawing/2014/main" id="{E788E9DF-043D-4BF2-8257-D7762A91160A}"/>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7" name="Rechteck 273">
                  <a:extLst>
                    <a:ext uri="{FF2B5EF4-FFF2-40B4-BE49-F238E27FC236}">
                      <a16:creationId xmlns:a16="http://schemas.microsoft.com/office/drawing/2014/main" id="{A00A8DBD-BF19-4AC5-B2AA-DAFA6189EC6E}"/>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TE BEING</a:t>
                  </a:r>
                </a:p>
              </p:txBody>
            </p:sp>
          </p:grpSp>
          <p:grpSp>
            <p:nvGrpSpPr>
              <p:cNvPr id="57" name="Gruppieren 233">
                <a:extLst>
                  <a:ext uri="{FF2B5EF4-FFF2-40B4-BE49-F238E27FC236}">
                    <a16:creationId xmlns:a16="http://schemas.microsoft.com/office/drawing/2014/main" id="{7D212534-0A44-45CA-B5B0-AA5F1E5F8B8A}"/>
                  </a:ext>
                </a:extLst>
              </p:cNvPr>
              <p:cNvGrpSpPr/>
              <p:nvPr/>
            </p:nvGrpSpPr>
            <p:grpSpPr>
              <a:xfrm>
                <a:off x="6560630" y="5115170"/>
                <a:ext cx="1127579" cy="279884"/>
                <a:chOff x="1757579" y="2530966"/>
                <a:chExt cx="1127579" cy="279884"/>
              </a:xfrm>
            </p:grpSpPr>
            <p:sp>
              <p:nvSpPr>
                <p:cNvPr id="92" name="Rechteck 268">
                  <a:extLst>
                    <a:ext uri="{FF2B5EF4-FFF2-40B4-BE49-F238E27FC236}">
                      <a16:creationId xmlns:a16="http://schemas.microsoft.com/office/drawing/2014/main" id="{9261C40A-FF99-4870-8850-E0E38CB93AB4}"/>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3" name="Rechteck 269">
                  <a:extLst>
                    <a:ext uri="{FF2B5EF4-FFF2-40B4-BE49-F238E27FC236}">
                      <a16:creationId xmlns:a16="http://schemas.microsoft.com/office/drawing/2014/main" id="{7E41791A-47C9-498A-A7ED-E7AC4FEE5AF6}"/>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Rechteck 270">
                  <a:extLst>
                    <a:ext uri="{FF2B5EF4-FFF2-40B4-BE49-F238E27FC236}">
                      <a16:creationId xmlns:a16="http://schemas.microsoft.com/office/drawing/2014/main" id="{FDCFA233-2B87-4EA0-B309-5FEB4915592F}"/>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EMEMBER!</a:t>
                  </a:r>
                </a:p>
              </p:txBody>
            </p:sp>
          </p:grpSp>
          <p:grpSp>
            <p:nvGrpSpPr>
              <p:cNvPr id="58" name="Gruppieren 234">
                <a:extLst>
                  <a:ext uri="{FF2B5EF4-FFF2-40B4-BE49-F238E27FC236}">
                    <a16:creationId xmlns:a16="http://schemas.microsoft.com/office/drawing/2014/main" id="{43CFC884-CA41-41BE-9B6F-93B5F41614C0}"/>
                  </a:ext>
                </a:extLst>
              </p:cNvPr>
              <p:cNvGrpSpPr/>
              <p:nvPr/>
            </p:nvGrpSpPr>
            <p:grpSpPr>
              <a:xfrm>
                <a:off x="1944220" y="2807309"/>
                <a:ext cx="1127579" cy="279884"/>
                <a:chOff x="1757579" y="2530966"/>
                <a:chExt cx="1127579" cy="279884"/>
              </a:xfrm>
            </p:grpSpPr>
            <p:sp>
              <p:nvSpPr>
                <p:cNvPr id="89" name="Rechteck 265">
                  <a:extLst>
                    <a:ext uri="{FF2B5EF4-FFF2-40B4-BE49-F238E27FC236}">
                      <a16:creationId xmlns:a16="http://schemas.microsoft.com/office/drawing/2014/main" id="{54A9210D-3DC8-4F94-9B99-ACD155256B79}"/>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0" name="Rechteck 266">
                  <a:extLst>
                    <a:ext uri="{FF2B5EF4-FFF2-40B4-BE49-F238E27FC236}">
                      <a16:creationId xmlns:a16="http://schemas.microsoft.com/office/drawing/2014/main" id="{9AF479AD-9211-4001-A7ED-8991655A65F5}"/>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1" name="Rechteck 267">
                  <a:extLst>
                    <a:ext uri="{FF2B5EF4-FFF2-40B4-BE49-F238E27FC236}">
                      <a16:creationId xmlns:a16="http://schemas.microsoft.com/office/drawing/2014/main" id="{AFC07910-87E0-49D6-AA11-88EE8C1DADB9}"/>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NG A DNA</a:t>
                  </a:r>
                </a:p>
              </p:txBody>
            </p:sp>
          </p:grpSp>
          <p:grpSp>
            <p:nvGrpSpPr>
              <p:cNvPr id="59" name="Gruppieren 235">
                <a:extLst>
                  <a:ext uri="{FF2B5EF4-FFF2-40B4-BE49-F238E27FC236}">
                    <a16:creationId xmlns:a16="http://schemas.microsoft.com/office/drawing/2014/main" id="{1DF9AFF6-C2A5-417F-B191-F6A4D11FF7B8}"/>
                  </a:ext>
                </a:extLst>
              </p:cNvPr>
              <p:cNvGrpSpPr/>
              <p:nvPr/>
            </p:nvGrpSpPr>
            <p:grpSpPr>
              <a:xfrm>
                <a:off x="4830474" y="4250810"/>
                <a:ext cx="1127579" cy="279884"/>
                <a:chOff x="1757579" y="2530966"/>
                <a:chExt cx="1127579" cy="279884"/>
              </a:xfrm>
            </p:grpSpPr>
            <p:sp>
              <p:nvSpPr>
                <p:cNvPr id="86" name="Rechteck 262">
                  <a:extLst>
                    <a:ext uri="{FF2B5EF4-FFF2-40B4-BE49-F238E27FC236}">
                      <a16:creationId xmlns:a16="http://schemas.microsoft.com/office/drawing/2014/main" id="{597C065F-984C-4390-B0A2-75AC6758B430}"/>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7" name="Rechteck 263">
                  <a:extLst>
                    <a:ext uri="{FF2B5EF4-FFF2-40B4-BE49-F238E27FC236}">
                      <a16:creationId xmlns:a16="http://schemas.microsoft.com/office/drawing/2014/main" id="{D37914D4-A465-440D-9743-CB9ED23E62F3}"/>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8" name="Rechteck 264">
                  <a:extLst>
                    <a:ext uri="{FF2B5EF4-FFF2-40B4-BE49-F238E27FC236}">
                      <a16:creationId xmlns:a16="http://schemas.microsoft.com/office/drawing/2014/main" id="{D78C61D1-82F1-45BD-AAF6-1CF5A85C383A}"/>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IS SO MU</a:t>
                  </a:r>
                </a:p>
              </p:txBody>
            </p:sp>
          </p:grpSp>
          <p:grpSp>
            <p:nvGrpSpPr>
              <p:cNvPr id="60" name="Gruppieren 236">
                <a:extLst>
                  <a:ext uri="{FF2B5EF4-FFF2-40B4-BE49-F238E27FC236}">
                    <a16:creationId xmlns:a16="http://schemas.microsoft.com/office/drawing/2014/main" id="{46A286EF-9B0B-45B2-BBF9-956515A6CD34}"/>
                  </a:ext>
                </a:extLst>
              </p:cNvPr>
              <p:cNvGrpSpPr/>
              <p:nvPr/>
            </p:nvGrpSpPr>
            <p:grpSpPr>
              <a:xfrm>
                <a:off x="4129536" y="3967540"/>
                <a:ext cx="1127579" cy="279884"/>
                <a:chOff x="1757579" y="2530966"/>
                <a:chExt cx="1127579" cy="279884"/>
              </a:xfrm>
            </p:grpSpPr>
            <p:sp>
              <p:nvSpPr>
                <p:cNvPr id="83" name="Rechteck 259">
                  <a:extLst>
                    <a:ext uri="{FF2B5EF4-FFF2-40B4-BE49-F238E27FC236}">
                      <a16:creationId xmlns:a16="http://schemas.microsoft.com/office/drawing/2014/main" id="{066FFB3B-5609-412D-914F-49736B2EB165}"/>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4" name="Rechteck 260">
                  <a:extLst>
                    <a:ext uri="{FF2B5EF4-FFF2-40B4-BE49-F238E27FC236}">
                      <a16:creationId xmlns:a16="http://schemas.microsoft.com/office/drawing/2014/main" id="{2D8A03AC-A9C7-495C-92BC-B97349842087}"/>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5" name="Rechteck 261">
                  <a:extLst>
                    <a:ext uri="{FF2B5EF4-FFF2-40B4-BE49-F238E27FC236}">
                      <a16:creationId xmlns:a16="http://schemas.microsoft.com/office/drawing/2014/main" id="{E4134C00-221A-4C1E-AE74-8B5871CE5330}"/>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THERE IS</a:t>
                  </a:r>
                </a:p>
              </p:txBody>
            </p:sp>
          </p:grpSp>
          <p:grpSp>
            <p:nvGrpSpPr>
              <p:cNvPr id="61" name="Gruppieren 237">
                <a:extLst>
                  <a:ext uri="{FF2B5EF4-FFF2-40B4-BE49-F238E27FC236}">
                    <a16:creationId xmlns:a16="http://schemas.microsoft.com/office/drawing/2014/main" id="{555F13A6-335B-4622-9EC9-3B4D0FC3E2C4}"/>
                  </a:ext>
                </a:extLst>
              </p:cNvPr>
              <p:cNvGrpSpPr/>
              <p:nvPr/>
            </p:nvGrpSpPr>
            <p:grpSpPr>
              <a:xfrm>
                <a:off x="5760620" y="4832565"/>
                <a:ext cx="1127579" cy="279884"/>
                <a:chOff x="1757579" y="2530966"/>
                <a:chExt cx="1127579" cy="279884"/>
              </a:xfrm>
            </p:grpSpPr>
            <p:sp>
              <p:nvSpPr>
                <p:cNvPr id="80" name="Rechteck 256">
                  <a:extLst>
                    <a:ext uri="{FF2B5EF4-FFF2-40B4-BE49-F238E27FC236}">
                      <a16:creationId xmlns:a16="http://schemas.microsoft.com/office/drawing/2014/main" id="{E81CCF56-AE79-4F16-B4F9-737C7A0791A4}"/>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1" name="Rechteck 257">
                  <a:extLst>
                    <a:ext uri="{FF2B5EF4-FFF2-40B4-BE49-F238E27FC236}">
                      <a16:creationId xmlns:a16="http://schemas.microsoft.com/office/drawing/2014/main" id="{0D6026F9-FB8A-4F2F-A8B3-A87C9F9DFF85}"/>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2" name="Rechteck 258">
                  <a:extLst>
                    <a:ext uri="{FF2B5EF4-FFF2-40B4-BE49-F238E27FC236}">
                      <a16:creationId xmlns:a16="http://schemas.microsoft.com/office/drawing/2014/main" id="{4044812C-E88C-49F5-AE64-6E6FDA623313}"/>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CH TO RE</a:t>
                  </a:r>
                </a:p>
              </p:txBody>
            </p:sp>
          </p:grpSp>
          <p:grpSp>
            <p:nvGrpSpPr>
              <p:cNvPr id="62" name="Gruppieren 238">
                <a:extLst>
                  <a:ext uri="{FF2B5EF4-FFF2-40B4-BE49-F238E27FC236}">
                    <a16:creationId xmlns:a16="http://schemas.microsoft.com/office/drawing/2014/main" id="{D50B070E-B996-46B2-9139-0B1AFAE3360B}"/>
                  </a:ext>
                </a:extLst>
              </p:cNvPr>
              <p:cNvGrpSpPr/>
              <p:nvPr/>
            </p:nvGrpSpPr>
            <p:grpSpPr>
              <a:xfrm>
                <a:off x="2519244" y="3103643"/>
                <a:ext cx="1127579" cy="279884"/>
                <a:chOff x="787955" y="2226499"/>
                <a:chExt cx="1127579" cy="279884"/>
              </a:xfrm>
            </p:grpSpPr>
            <p:sp>
              <p:nvSpPr>
                <p:cNvPr id="77" name="Rechteck 253">
                  <a:extLst>
                    <a:ext uri="{FF2B5EF4-FFF2-40B4-BE49-F238E27FC236}">
                      <a16:creationId xmlns:a16="http://schemas.microsoft.com/office/drawing/2014/main" id="{8E454213-9D53-4774-B703-A65534799852}"/>
                    </a:ext>
                  </a:extLst>
                </p:cNvPr>
                <p:cNvSpPr/>
                <p:nvPr/>
              </p:nvSpPr>
              <p:spPr>
                <a:xfrm>
                  <a:off x="865526" y="2229183"/>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8" name="Rechteck 254">
                  <a:extLst>
                    <a:ext uri="{FF2B5EF4-FFF2-40B4-BE49-F238E27FC236}">
                      <a16:creationId xmlns:a16="http://schemas.microsoft.com/office/drawing/2014/main" id="{DA461DEC-28A8-4CB4-9D6B-787589BD7276}"/>
                    </a:ext>
                  </a:extLst>
                </p:cNvPr>
                <p:cNvSpPr/>
                <p:nvPr/>
              </p:nvSpPr>
              <p:spPr>
                <a:xfrm>
                  <a:off x="1290470" y="2229183"/>
                  <a:ext cx="540256"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9" name="Rechteck 255">
                  <a:extLst>
                    <a:ext uri="{FF2B5EF4-FFF2-40B4-BE49-F238E27FC236}">
                      <a16:creationId xmlns:a16="http://schemas.microsoft.com/office/drawing/2014/main" id="{0426E7A4-D7EF-4011-AE6A-ABEEC021224A}"/>
                    </a:ext>
                  </a:extLst>
                </p:cNvPr>
                <p:cNvSpPr/>
                <p:nvPr/>
              </p:nvSpPr>
              <p:spPr>
                <a:xfrm>
                  <a:off x="787955" y="2226499"/>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DNA MOLE</a:t>
                  </a:r>
                </a:p>
              </p:txBody>
            </p:sp>
          </p:grpSp>
          <p:grpSp>
            <p:nvGrpSpPr>
              <p:cNvPr id="63" name="Gruppieren 239">
                <a:extLst>
                  <a:ext uri="{FF2B5EF4-FFF2-40B4-BE49-F238E27FC236}">
                    <a16:creationId xmlns:a16="http://schemas.microsoft.com/office/drawing/2014/main" id="{F0D13191-78BA-4D5D-85FF-476A067207D7}"/>
                  </a:ext>
                </a:extLst>
              </p:cNvPr>
              <p:cNvGrpSpPr/>
              <p:nvPr/>
            </p:nvGrpSpPr>
            <p:grpSpPr>
              <a:xfrm>
                <a:off x="2979906" y="3396830"/>
                <a:ext cx="1127579" cy="277681"/>
                <a:chOff x="2929636" y="2229786"/>
                <a:chExt cx="1127579" cy="277681"/>
              </a:xfrm>
            </p:grpSpPr>
            <p:sp>
              <p:nvSpPr>
                <p:cNvPr id="73" name="Rechteck 249">
                  <a:extLst>
                    <a:ext uri="{FF2B5EF4-FFF2-40B4-BE49-F238E27FC236}">
                      <a16:creationId xmlns:a16="http://schemas.microsoft.com/office/drawing/2014/main" id="{42E42650-95ED-477D-9613-9A955EE93FED}"/>
                    </a:ext>
                  </a:extLst>
                </p:cNvPr>
                <p:cNvSpPr/>
                <p:nvPr/>
              </p:nvSpPr>
              <p:spPr>
                <a:xfrm>
                  <a:off x="3002204" y="2229786"/>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4" name="Rechteck 250">
                  <a:extLst>
                    <a:ext uri="{FF2B5EF4-FFF2-40B4-BE49-F238E27FC236}">
                      <a16:creationId xmlns:a16="http://schemas.microsoft.com/office/drawing/2014/main" id="{755E1E7B-756F-42FE-BEA9-7CA78DD80A14}"/>
                    </a:ext>
                  </a:extLst>
                </p:cNvPr>
                <p:cNvSpPr/>
                <p:nvPr/>
              </p:nvSpPr>
              <p:spPr>
                <a:xfrm>
                  <a:off x="3002204" y="2229786"/>
                  <a:ext cx="495209"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5" name="Rechteck 251">
                  <a:extLst>
                    <a:ext uri="{FF2B5EF4-FFF2-40B4-BE49-F238E27FC236}">
                      <a16:creationId xmlns:a16="http://schemas.microsoft.com/office/drawing/2014/main" id="{88364107-96C6-4D91-BBBF-5A1B7A6D6A75}"/>
                    </a:ext>
                  </a:extLst>
                </p:cNvPr>
                <p:cNvSpPr/>
                <p:nvPr/>
              </p:nvSpPr>
              <p:spPr>
                <a:xfrm>
                  <a:off x="3604569" y="2229786"/>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6" name="Rechteck 252">
                  <a:extLst>
                    <a:ext uri="{FF2B5EF4-FFF2-40B4-BE49-F238E27FC236}">
                      <a16:creationId xmlns:a16="http://schemas.microsoft.com/office/drawing/2014/main" id="{D29D7687-D94F-4D40-9A9B-0D6537489FA8}"/>
                    </a:ext>
                  </a:extLst>
                </p:cNvPr>
                <p:cNvSpPr/>
                <p:nvPr/>
              </p:nvSpPr>
              <p:spPr>
                <a:xfrm>
                  <a:off x="2929636" y="2231242"/>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MOLECULE</a:t>
                  </a:r>
                </a:p>
              </p:txBody>
            </p:sp>
          </p:grpSp>
          <p:grpSp>
            <p:nvGrpSpPr>
              <p:cNvPr id="64" name="Gruppieren 240">
                <a:extLst>
                  <a:ext uri="{FF2B5EF4-FFF2-40B4-BE49-F238E27FC236}">
                    <a16:creationId xmlns:a16="http://schemas.microsoft.com/office/drawing/2014/main" id="{E70B784E-87A1-4A2A-92AF-526E937E9EB2}"/>
                  </a:ext>
                </a:extLst>
              </p:cNvPr>
              <p:cNvGrpSpPr/>
              <p:nvPr/>
            </p:nvGrpSpPr>
            <p:grpSpPr>
              <a:xfrm>
                <a:off x="3550903" y="3681741"/>
                <a:ext cx="1127579" cy="279884"/>
                <a:chOff x="5383196" y="4755167"/>
                <a:chExt cx="1127579" cy="279884"/>
              </a:xfrm>
            </p:grpSpPr>
            <p:sp>
              <p:nvSpPr>
                <p:cNvPr id="69" name="Rechteck 245">
                  <a:extLst>
                    <a:ext uri="{FF2B5EF4-FFF2-40B4-BE49-F238E27FC236}">
                      <a16:creationId xmlns:a16="http://schemas.microsoft.com/office/drawing/2014/main" id="{77A21213-2C3E-4662-A54C-2FCA4E129815}"/>
                    </a:ext>
                  </a:extLst>
                </p:cNvPr>
                <p:cNvSpPr/>
                <p:nvPr/>
              </p:nvSpPr>
              <p:spPr>
                <a:xfrm>
                  <a:off x="5460767" y="4757851"/>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0" name="Rechteck 246">
                  <a:extLst>
                    <a:ext uri="{FF2B5EF4-FFF2-40B4-BE49-F238E27FC236}">
                      <a16:creationId xmlns:a16="http://schemas.microsoft.com/office/drawing/2014/main" id="{29603BD9-276A-4C78-8500-B34F1A5EE6FF}"/>
                    </a:ext>
                  </a:extLst>
                </p:cNvPr>
                <p:cNvSpPr/>
                <p:nvPr/>
              </p:nvSpPr>
              <p:spPr>
                <a:xfrm>
                  <a:off x="5934775" y="4757851"/>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1" name="Rechteck 247">
                  <a:extLst>
                    <a:ext uri="{FF2B5EF4-FFF2-40B4-BE49-F238E27FC236}">
                      <a16:creationId xmlns:a16="http://schemas.microsoft.com/office/drawing/2014/main" id="{EE4C438E-6003-4370-A6F7-78653C05828E}"/>
                    </a:ext>
                  </a:extLst>
                </p:cNvPr>
                <p:cNvSpPr/>
                <p:nvPr/>
              </p:nvSpPr>
              <p:spPr>
                <a:xfrm>
                  <a:off x="5470207" y="4755167"/>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2" name="Rechteck 248">
                  <a:extLst>
                    <a:ext uri="{FF2B5EF4-FFF2-40B4-BE49-F238E27FC236}">
                      <a16:creationId xmlns:a16="http://schemas.microsoft.com/office/drawing/2014/main" id="{CD4E1090-A43C-4292-9F0C-AF876B941C01}"/>
                    </a:ext>
                  </a:extLst>
                </p:cNvPr>
                <p:cNvSpPr/>
                <p:nvPr/>
              </p:nvSpPr>
              <p:spPr>
                <a:xfrm>
                  <a:off x="5383196" y="475882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ULE. THE</a:t>
                  </a:r>
                </a:p>
              </p:txBody>
            </p:sp>
          </p:grpSp>
          <p:grpSp>
            <p:nvGrpSpPr>
              <p:cNvPr id="65" name="Gruppieren 241">
                <a:extLst>
                  <a:ext uri="{FF2B5EF4-FFF2-40B4-BE49-F238E27FC236}">
                    <a16:creationId xmlns:a16="http://schemas.microsoft.com/office/drawing/2014/main" id="{A90CB5A3-1713-4611-A486-C1040A73A79D}"/>
                  </a:ext>
                </a:extLst>
              </p:cNvPr>
              <p:cNvGrpSpPr/>
              <p:nvPr/>
            </p:nvGrpSpPr>
            <p:grpSpPr>
              <a:xfrm>
                <a:off x="787955" y="2226499"/>
                <a:ext cx="1127579" cy="279884"/>
                <a:chOff x="1757579" y="2530966"/>
                <a:chExt cx="1127579" cy="279884"/>
              </a:xfrm>
            </p:grpSpPr>
            <p:sp>
              <p:nvSpPr>
                <p:cNvPr id="66" name="Rechteck 242">
                  <a:extLst>
                    <a:ext uri="{FF2B5EF4-FFF2-40B4-BE49-F238E27FC236}">
                      <a16:creationId xmlns:a16="http://schemas.microsoft.com/office/drawing/2014/main" id="{1BC55275-F5F8-4D9D-96A0-04BF523877FA}"/>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7" name="Rechteck 243">
                  <a:extLst>
                    <a:ext uri="{FF2B5EF4-FFF2-40B4-BE49-F238E27FC236}">
                      <a16:creationId xmlns:a16="http://schemas.microsoft.com/office/drawing/2014/main" id="{82FA3D83-738B-426E-8055-B0C75707B84E}"/>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8" name="Rechteck 244">
                  <a:extLst>
                    <a:ext uri="{FF2B5EF4-FFF2-40B4-BE49-F238E27FC236}">
                      <a16:creationId xmlns:a16="http://schemas.microsoft.com/office/drawing/2014/main" id="{2FE0F757-3055-4E0E-AF05-D91B57DD3454}"/>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 HATE B</a:t>
                  </a:r>
                </a:p>
              </p:txBody>
            </p:sp>
          </p:grpSp>
        </p:grpSp>
        <p:cxnSp>
          <p:nvCxnSpPr>
            <p:cNvPr id="52" name="Gerade Verbindung 500">
              <a:extLst>
                <a:ext uri="{FF2B5EF4-FFF2-40B4-BE49-F238E27FC236}">
                  <a16:creationId xmlns:a16="http://schemas.microsoft.com/office/drawing/2014/main" id="{382BC29F-3D94-4869-9644-131688FDE916}"/>
                </a:ext>
              </a:extLst>
            </p:cNvPr>
            <p:cNvCxnSpPr/>
            <p:nvPr/>
          </p:nvCxnSpPr>
          <p:spPr>
            <a:xfrm flipV="1">
              <a:off x="7730066" y="2446139"/>
              <a:ext cx="0" cy="296705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3" name="Textfeld 501">
              <a:extLst>
                <a:ext uri="{FF2B5EF4-FFF2-40B4-BE49-F238E27FC236}">
                  <a16:creationId xmlns:a16="http://schemas.microsoft.com/office/drawing/2014/main" id="{05EC7D71-A5BD-42EC-96FC-0BCC7FCF7E2F}"/>
                </a:ext>
              </a:extLst>
            </p:cNvPr>
            <p:cNvSpPr txBox="1"/>
            <p:nvPr/>
          </p:nvSpPr>
          <p:spPr>
            <a:xfrm>
              <a:off x="7751400" y="3668058"/>
              <a:ext cx="1005403" cy="523220"/>
            </a:xfrm>
            <a:prstGeom prst="rect">
              <a:avLst/>
            </a:prstGeom>
            <a:noFill/>
          </p:spPr>
          <p:txBody>
            <a:bodyPr wrap="none" rtlCol="0">
              <a:spAutoFit/>
            </a:bodyPr>
            <a:lstStyle/>
            <a:p>
              <a:r>
                <a:rPr lang="de-DE" sz="1400" i="1" dirty="0" err="1"/>
                <a:t>assembled</a:t>
              </a:r>
              <a:r>
                <a:rPr lang="de-DE" sz="1400" i="1" dirty="0"/>
                <a:t> </a:t>
              </a:r>
            </a:p>
            <a:p>
              <a:r>
                <a:rPr lang="de-DE" sz="1400" i="1" dirty="0" err="1"/>
                <a:t>reads</a:t>
              </a:r>
              <a:endParaRPr lang="de-DE" sz="1400" i="1" dirty="0"/>
            </a:p>
          </p:txBody>
        </p:sp>
      </p:grpSp>
      <p:grpSp>
        <p:nvGrpSpPr>
          <p:cNvPr id="98" name="Gruppieren 381">
            <a:extLst>
              <a:ext uri="{FF2B5EF4-FFF2-40B4-BE49-F238E27FC236}">
                <a16:creationId xmlns:a16="http://schemas.microsoft.com/office/drawing/2014/main" id="{6DBDAC1D-5D09-4327-A1C8-655312586C3D}"/>
              </a:ext>
            </a:extLst>
          </p:cNvPr>
          <p:cNvGrpSpPr/>
          <p:nvPr/>
        </p:nvGrpSpPr>
        <p:grpSpPr>
          <a:xfrm>
            <a:off x="2311955" y="2226498"/>
            <a:ext cx="8209036" cy="3781580"/>
            <a:chOff x="787955" y="2226498"/>
            <a:chExt cx="8209036" cy="3781580"/>
          </a:xfrm>
        </p:grpSpPr>
        <p:sp>
          <p:nvSpPr>
            <p:cNvPr id="99" name="Rechteck 382">
              <a:extLst>
                <a:ext uri="{FF2B5EF4-FFF2-40B4-BE49-F238E27FC236}">
                  <a16:creationId xmlns:a16="http://schemas.microsoft.com/office/drawing/2014/main" id="{652A4603-C0F7-40A0-AAD9-37CE65022387}"/>
                </a:ext>
              </a:extLst>
            </p:cNvPr>
            <p:cNvSpPr/>
            <p:nvPr/>
          </p:nvSpPr>
          <p:spPr>
            <a:xfrm>
              <a:off x="865526" y="2226498"/>
              <a:ext cx="6737875" cy="3774251"/>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100" name="Gerade Verbindung 383">
              <a:extLst>
                <a:ext uri="{FF2B5EF4-FFF2-40B4-BE49-F238E27FC236}">
                  <a16:creationId xmlns:a16="http://schemas.microsoft.com/office/drawing/2014/main" id="{37945EEC-F321-420B-A4CC-974BD9D0658F}"/>
                </a:ext>
              </a:extLst>
            </p:cNvPr>
            <p:cNvCxnSpPr/>
            <p:nvPr/>
          </p:nvCxnSpPr>
          <p:spPr>
            <a:xfrm>
              <a:off x="1338716" y="2663160"/>
              <a:ext cx="0" cy="3084497"/>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01" name="Rechteck 384">
              <a:extLst>
                <a:ext uri="{FF2B5EF4-FFF2-40B4-BE49-F238E27FC236}">
                  <a16:creationId xmlns:a16="http://schemas.microsoft.com/office/drawing/2014/main" id="{3951E08C-4424-4315-9EB9-CC9AA36674CD}"/>
                </a:ext>
              </a:extLst>
            </p:cNvPr>
            <p:cNvSpPr/>
            <p:nvPr/>
          </p:nvSpPr>
          <p:spPr>
            <a:xfrm>
              <a:off x="7751400" y="5692972"/>
              <a:ext cx="1245591" cy="3151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de-DE" sz="1400" i="1" dirty="0" err="1">
                  <a:solidFill>
                    <a:schemeClr val="tx1"/>
                  </a:solidFill>
                </a:rPr>
                <a:t>consensus</a:t>
              </a:r>
              <a:endParaRPr lang="de-DE" sz="1400" i="1" dirty="0">
                <a:solidFill>
                  <a:schemeClr val="tx1"/>
                </a:solidFill>
              </a:endParaRPr>
            </a:p>
          </p:txBody>
        </p:sp>
        <p:sp>
          <p:nvSpPr>
            <p:cNvPr id="102" name="Rechteck 385">
              <a:extLst>
                <a:ext uri="{FF2B5EF4-FFF2-40B4-BE49-F238E27FC236}">
                  <a16:creationId xmlns:a16="http://schemas.microsoft.com/office/drawing/2014/main" id="{1E827BCF-BE37-4F6C-849A-E793E04308B1}"/>
                </a:ext>
              </a:extLst>
            </p:cNvPr>
            <p:cNvSpPr/>
            <p:nvPr/>
          </p:nvSpPr>
          <p:spPr>
            <a:xfrm>
              <a:off x="1830726" y="2226498"/>
              <a:ext cx="5997171" cy="298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3" name="Rechteck 386">
              <a:extLst>
                <a:ext uri="{FF2B5EF4-FFF2-40B4-BE49-F238E27FC236}">
                  <a16:creationId xmlns:a16="http://schemas.microsoft.com/office/drawing/2014/main" id="{983F60B2-1018-4C0F-A2E8-F539D761A62A}"/>
                </a:ext>
              </a:extLst>
            </p:cNvPr>
            <p:cNvSpPr/>
            <p:nvPr/>
          </p:nvSpPr>
          <p:spPr>
            <a:xfrm>
              <a:off x="2297305" y="2500039"/>
              <a:ext cx="5997171" cy="298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4" name="Rechteck 387">
              <a:extLst>
                <a:ext uri="{FF2B5EF4-FFF2-40B4-BE49-F238E27FC236}">
                  <a16:creationId xmlns:a16="http://schemas.microsoft.com/office/drawing/2014/main" id="{B53D9556-A5B5-4D62-89F1-F84D14903E69}"/>
                </a:ext>
              </a:extLst>
            </p:cNvPr>
            <p:cNvSpPr/>
            <p:nvPr/>
          </p:nvSpPr>
          <p:spPr>
            <a:xfrm>
              <a:off x="2979907" y="2805581"/>
              <a:ext cx="5624012" cy="2779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5" name="Rechteck 388">
              <a:extLst>
                <a:ext uri="{FF2B5EF4-FFF2-40B4-BE49-F238E27FC236}">
                  <a16:creationId xmlns:a16="http://schemas.microsoft.com/office/drawing/2014/main" id="{2D9DF1BB-CC5D-4A80-9745-8CFCD5EE11E4}"/>
                </a:ext>
              </a:extLst>
            </p:cNvPr>
            <p:cNvSpPr/>
            <p:nvPr/>
          </p:nvSpPr>
          <p:spPr>
            <a:xfrm>
              <a:off x="3559397" y="3075442"/>
              <a:ext cx="5056234" cy="31510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de-DE" dirty="0">
                <a:solidFill>
                  <a:schemeClr val="tx1"/>
                </a:solidFill>
              </a:endParaRPr>
            </a:p>
          </p:txBody>
        </p:sp>
        <p:sp>
          <p:nvSpPr>
            <p:cNvPr id="106" name="Rechteck 389">
              <a:extLst>
                <a:ext uri="{FF2B5EF4-FFF2-40B4-BE49-F238E27FC236}">
                  <a16:creationId xmlns:a16="http://schemas.microsoft.com/office/drawing/2014/main" id="{3392E543-33B2-4AF2-A0B9-15BA1FC38D3D}"/>
                </a:ext>
              </a:extLst>
            </p:cNvPr>
            <p:cNvSpPr/>
            <p:nvPr/>
          </p:nvSpPr>
          <p:spPr>
            <a:xfrm>
              <a:off x="4004526" y="3381017"/>
              <a:ext cx="4599391" cy="298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7" name="Rechteck 390">
              <a:extLst>
                <a:ext uri="{FF2B5EF4-FFF2-40B4-BE49-F238E27FC236}">
                  <a16:creationId xmlns:a16="http://schemas.microsoft.com/office/drawing/2014/main" id="{C03D6F77-8BBB-4C15-9EB6-0966D8751150}"/>
                </a:ext>
              </a:extLst>
            </p:cNvPr>
            <p:cNvSpPr/>
            <p:nvPr/>
          </p:nvSpPr>
          <p:spPr>
            <a:xfrm>
              <a:off x="4600025" y="3679929"/>
              <a:ext cx="4010242" cy="28482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8" name="Rechteck 391">
              <a:extLst>
                <a:ext uri="{FF2B5EF4-FFF2-40B4-BE49-F238E27FC236}">
                  <a16:creationId xmlns:a16="http://schemas.microsoft.com/office/drawing/2014/main" id="{042CB217-2B0B-48A4-BF8C-3C6CB8C1A5BF}"/>
                </a:ext>
              </a:extLst>
            </p:cNvPr>
            <p:cNvSpPr/>
            <p:nvPr/>
          </p:nvSpPr>
          <p:spPr>
            <a:xfrm>
              <a:off x="5172307" y="3945702"/>
              <a:ext cx="3431609" cy="30779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9" name="Rechteck 392">
              <a:extLst>
                <a:ext uri="{FF2B5EF4-FFF2-40B4-BE49-F238E27FC236}">
                  <a16:creationId xmlns:a16="http://schemas.microsoft.com/office/drawing/2014/main" id="{523623CC-5250-4365-B498-EE76A75D6850}"/>
                </a:ext>
              </a:extLst>
            </p:cNvPr>
            <p:cNvSpPr/>
            <p:nvPr/>
          </p:nvSpPr>
          <p:spPr>
            <a:xfrm>
              <a:off x="5873245" y="4253494"/>
              <a:ext cx="2730671" cy="29624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0" name="Rechteck 393">
              <a:extLst>
                <a:ext uri="{FF2B5EF4-FFF2-40B4-BE49-F238E27FC236}">
                  <a16:creationId xmlns:a16="http://schemas.microsoft.com/office/drawing/2014/main" id="{AE47B865-9739-4CA6-9A74-A51F8BC19648}"/>
                </a:ext>
              </a:extLst>
            </p:cNvPr>
            <p:cNvSpPr/>
            <p:nvPr/>
          </p:nvSpPr>
          <p:spPr>
            <a:xfrm>
              <a:off x="6423471" y="4531359"/>
              <a:ext cx="2180446" cy="30388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1" name="Rechteck 394">
              <a:extLst>
                <a:ext uri="{FF2B5EF4-FFF2-40B4-BE49-F238E27FC236}">
                  <a16:creationId xmlns:a16="http://schemas.microsoft.com/office/drawing/2014/main" id="{FBF7E61F-5353-4503-9699-F5F88AEE959C}"/>
                </a:ext>
              </a:extLst>
            </p:cNvPr>
            <p:cNvSpPr/>
            <p:nvPr/>
          </p:nvSpPr>
          <p:spPr>
            <a:xfrm>
              <a:off x="6797053" y="4809426"/>
              <a:ext cx="1806863" cy="29806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12" name="Gruppieren 395">
              <a:extLst>
                <a:ext uri="{FF2B5EF4-FFF2-40B4-BE49-F238E27FC236}">
                  <a16:creationId xmlns:a16="http://schemas.microsoft.com/office/drawing/2014/main" id="{09923982-B5B9-441A-A348-EA0B8ECC5B83}"/>
                </a:ext>
              </a:extLst>
            </p:cNvPr>
            <p:cNvGrpSpPr/>
            <p:nvPr/>
          </p:nvGrpSpPr>
          <p:grpSpPr>
            <a:xfrm>
              <a:off x="787955" y="2226499"/>
              <a:ext cx="6900254" cy="3774250"/>
              <a:chOff x="787955" y="2226499"/>
              <a:chExt cx="6900254" cy="3774250"/>
            </a:xfrm>
          </p:grpSpPr>
          <p:cxnSp>
            <p:nvCxnSpPr>
              <p:cNvPr id="113" name="Gerade Verbindung 396">
                <a:extLst>
                  <a:ext uri="{FF2B5EF4-FFF2-40B4-BE49-F238E27FC236}">
                    <a16:creationId xmlns:a16="http://schemas.microsoft.com/office/drawing/2014/main" id="{DB57A31C-0ABE-4EB4-B665-8E785F4916FA}"/>
                  </a:ext>
                </a:extLst>
              </p:cNvPr>
              <p:cNvCxnSpPr/>
              <p:nvPr/>
            </p:nvCxnSpPr>
            <p:spPr>
              <a:xfrm>
                <a:off x="873618" y="2367783"/>
                <a:ext cx="0" cy="3479078"/>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4" name="Gerade Verbindung 397">
                <a:extLst>
                  <a:ext uri="{FF2B5EF4-FFF2-40B4-BE49-F238E27FC236}">
                    <a16:creationId xmlns:a16="http://schemas.microsoft.com/office/drawing/2014/main" id="{424C4D3C-1B18-41BD-B758-3CC92F05F3BE}"/>
                  </a:ext>
                </a:extLst>
              </p:cNvPr>
              <p:cNvCxnSpPr/>
              <p:nvPr/>
            </p:nvCxnSpPr>
            <p:spPr>
              <a:xfrm>
                <a:off x="2605614" y="2843016"/>
                <a:ext cx="15120" cy="3003844"/>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5" name="Gerade Verbindung 398">
                <a:extLst>
                  <a:ext uri="{FF2B5EF4-FFF2-40B4-BE49-F238E27FC236}">
                    <a16:creationId xmlns:a16="http://schemas.microsoft.com/office/drawing/2014/main" id="{8C404A21-621A-4F4C-8BA7-1C485F96AF8C}"/>
                  </a:ext>
                </a:extLst>
              </p:cNvPr>
              <p:cNvCxnSpPr/>
              <p:nvPr/>
            </p:nvCxnSpPr>
            <p:spPr>
              <a:xfrm>
                <a:off x="2021791" y="2792455"/>
                <a:ext cx="12211" cy="3192933"/>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6" name="Gerade Verbindung 399">
                <a:extLst>
                  <a:ext uri="{FF2B5EF4-FFF2-40B4-BE49-F238E27FC236}">
                    <a16:creationId xmlns:a16="http://schemas.microsoft.com/office/drawing/2014/main" id="{140D3A48-517A-4D25-9FBF-5EB130084473}"/>
                  </a:ext>
                </a:extLst>
              </p:cNvPr>
              <p:cNvCxnSpPr/>
              <p:nvPr/>
            </p:nvCxnSpPr>
            <p:spPr>
              <a:xfrm>
                <a:off x="3061921" y="3398286"/>
                <a:ext cx="9894" cy="2587101"/>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7" name="Gerade Verbindung 400">
                <a:extLst>
                  <a:ext uri="{FF2B5EF4-FFF2-40B4-BE49-F238E27FC236}">
                    <a16:creationId xmlns:a16="http://schemas.microsoft.com/office/drawing/2014/main" id="{2B5B4F70-6840-4276-AEB8-9BF60B819DBA}"/>
                  </a:ext>
                </a:extLst>
              </p:cNvPr>
              <p:cNvCxnSpPr/>
              <p:nvPr/>
            </p:nvCxnSpPr>
            <p:spPr>
              <a:xfrm>
                <a:off x="3625205" y="3684425"/>
                <a:ext cx="8270" cy="2162435"/>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8" name="Gerade Verbindung 401">
                <a:extLst>
                  <a:ext uri="{FF2B5EF4-FFF2-40B4-BE49-F238E27FC236}">
                    <a16:creationId xmlns:a16="http://schemas.microsoft.com/office/drawing/2014/main" id="{43B24CB2-C771-40BA-AE11-0475C6FE8C49}"/>
                  </a:ext>
                </a:extLst>
              </p:cNvPr>
              <p:cNvCxnSpPr/>
              <p:nvPr/>
            </p:nvCxnSpPr>
            <p:spPr>
              <a:xfrm>
                <a:off x="4219200" y="3970564"/>
                <a:ext cx="0" cy="1879961"/>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19" name="Gerade Verbindung 402">
                <a:extLst>
                  <a:ext uri="{FF2B5EF4-FFF2-40B4-BE49-F238E27FC236}">
                    <a16:creationId xmlns:a16="http://schemas.microsoft.com/office/drawing/2014/main" id="{08EB5151-A074-44EE-8BC9-44E4DE362DF6}"/>
                  </a:ext>
                </a:extLst>
              </p:cNvPr>
              <p:cNvCxnSpPr/>
              <p:nvPr/>
            </p:nvCxnSpPr>
            <p:spPr>
              <a:xfrm>
                <a:off x="4926096" y="4272256"/>
                <a:ext cx="0" cy="1578269"/>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0" name="Gerade Verbindung 403">
                <a:extLst>
                  <a:ext uri="{FF2B5EF4-FFF2-40B4-BE49-F238E27FC236}">
                    <a16:creationId xmlns:a16="http://schemas.microsoft.com/office/drawing/2014/main" id="{A68166E2-856D-4046-85E0-0193B323A90E}"/>
                  </a:ext>
                </a:extLst>
              </p:cNvPr>
              <p:cNvCxnSpPr/>
              <p:nvPr/>
            </p:nvCxnSpPr>
            <p:spPr>
              <a:xfrm>
                <a:off x="5304169" y="4573948"/>
                <a:ext cx="0" cy="1350442"/>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1" name="Gerade Verbindung 404">
                <a:extLst>
                  <a:ext uri="{FF2B5EF4-FFF2-40B4-BE49-F238E27FC236}">
                    <a16:creationId xmlns:a16="http://schemas.microsoft.com/office/drawing/2014/main" id="{D000BA09-8E82-40B3-82B2-DECFF8845B65}"/>
                  </a:ext>
                </a:extLst>
              </p:cNvPr>
              <p:cNvCxnSpPr/>
              <p:nvPr/>
            </p:nvCxnSpPr>
            <p:spPr>
              <a:xfrm>
                <a:off x="5845875" y="4844209"/>
                <a:ext cx="0" cy="1002652"/>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2" name="Gerade Verbindung 405">
                <a:extLst>
                  <a:ext uri="{FF2B5EF4-FFF2-40B4-BE49-F238E27FC236}">
                    <a16:creationId xmlns:a16="http://schemas.microsoft.com/office/drawing/2014/main" id="{FD9CA4EF-160B-4947-87C9-DA555DBD49FD}"/>
                  </a:ext>
                </a:extLst>
              </p:cNvPr>
              <p:cNvCxnSpPr/>
              <p:nvPr/>
            </p:nvCxnSpPr>
            <p:spPr>
              <a:xfrm>
                <a:off x="6645885" y="5183962"/>
                <a:ext cx="0" cy="732744"/>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23" name="Gerade Verbindung 406">
                <a:extLst>
                  <a:ext uri="{FF2B5EF4-FFF2-40B4-BE49-F238E27FC236}">
                    <a16:creationId xmlns:a16="http://schemas.microsoft.com/office/drawing/2014/main" id="{92E852EA-7077-4921-B09C-2AB4061F2FC0}"/>
                  </a:ext>
                </a:extLst>
              </p:cNvPr>
              <p:cNvCxnSpPr/>
              <p:nvPr/>
            </p:nvCxnSpPr>
            <p:spPr>
              <a:xfrm>
                <a:off x="7600079" y="5249169"/>
                <a:ext cx="0" cy="732744"/>
              </a:xfrm>
              <a:prstGeom prst="line">
                <a:avLst/>
              </a:prstGeom>
              <a:ln w="1270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4" name="Rechteck 407">
                <a:extLst>
                  <a:ext uri="{FF2B5EF4-FFF2-40B4-BE49-F238E27FC236}">
                    <a16:creationId xmlns:a16="http://schemas.microsoft.com/office/drawing/2014/main" id="{446B2A83-C897-4168-BFA5-ABA799D46E90}"/>
                  </a:ext>
                </a:extLst>
              </p:cNvPr>
              <p:cNvSpPr/>
              <p:nvPr/>
            </p:nvSpPr>
            <p:spPr>
              <a:xfrm>
                <a:off x="5295891" y="4549737"/>
                <a:ext cx="1127579" cy="276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O MUCH T</a:t>
                </a:r>
              </a:p>
            </p:txBody>
          </p:sp>
          <p:grpSp>
            <p:nvGrpSpPr>
              <p:cNvPr id="125" name="Gruppieren 408">
                <a:extLst>
                  <a:ext uri="{FF2B5EF4-FFF2-40B4-BE49-F238E27FC236}">
                    <a16:creationId xmlns:a16="http://schemas.microsoft.com/office/drawing/2014/main" id="{4C377B34-1A91-43DC-AF47-9EFBEE6226E8}"/>
                  </a:ext>
                </a:extLst>
              </p:cNvPr>
              <p:cNvGrpSpPr/>
              <p:nvPr/>
            </p:nvGrpSpPr>
            <p:grpSpPr>
              <a:xfrm>
                <a:off x="1253461" y="2521876"/>
                <a:ext cx="1127579" cy="279884"/>
                <a:chOff x="1757579" y="2530966"/>
                <a:chExt cx="1127579" cy="279884"/>
              </a:xfrm>
            </p:grpSpPr>
            <p:sp>
              <p:nvSpPr>
                <p:cNvPr id="167" name="Rechteck 450">
                  <a:extLst>
                    <a:ext uri="{FF2B5EF4-FFF2-40B4-BE49-F238E27FC236}">
                      <a16:creationId xmlns:a16="http://schemas.microsoft.com/office/drawing/2014/main" id="{F6616F9D-6ABD-41F5-BA37-86E11CD07EF2}"/>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8" name="Rechteck 451">
                  <a:extLst>
                    <a:ext uri="{FF2B5EF4-FFF2-40B4-BE49-F238E27FC236}">
                      <a16:creationId xmlns:a16="http://schemas.microsoft.com/office/drawing/2014/main" id="{9F1C3B36-1F8E-4ACD-AF9B-4D1064A1BDFC}"/>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9" name="Rechteck 452">
                  <a:extLst>
                    <a:ext uri="{FF2B5EF4-FFF2-40B4-BE49-F238E27FC236}">
                      <a16:creationId xmlns:a16="http://schemas.microsoft.com/office/drawing/2014/main" id="{855A84A4-359E-4667-B983-0F68CB201019}"/>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TE BEING</a:t>
                  </a:r>
                </a:p>
              </p:txBody>
            </p:sp>
          </p:grpSp>
          <p:grpSp>
            <p:nvGrpSpPr>
              <p:cNvPr id="126" name="Gruppieren 409">
                <a:extLst>
                  <a:ext uri="{FF2B5EF4-FFF2-40B4-BE49-F238E27FC236}">
                    <a16:creationId xmlns:a16="http://schemas.microsoft.com/office/drawing/2014/main" id="{39DA4F6F-8041-4B83-8F77-B3FBB97E7B5B}"/>
                  </a:ext>
                </a:extLst>
              </p:cNvPr>
              <p:cNvGrpSpPr/>
              <p:nvPr/>
            </p:nvGrpSpPr>
            <p:grpSpPr>
              <a:xfrm>
                <a:off x="6560630" y="5115170"/>
                <a:ext cx="1127579" cy="279884"/>
                <a:chOff x="1757579" y="2530966"/>
                <a:chExt cx="1127579" cy="279884"/>
              </a:xfrm>
            </p:grpSpPr>
            <p:sp>
              <p:nvSpPr>
                <p:cNvPr id="164" name="Rechteck 447">
                  <a:extLst>
                    <a:ext uri="{FF2B5EF4-FFF2-40B4-BE49-F238E27FC236}">
                      <a16:creationId xmlns:a16="http://schemas.microsoft.com/office/drawing/2014/main" id="{9F1C4293-5A6C-432E-A493-C5D69EC363D8}"/>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5" name="Rechteck 448">
                  <a:extLst>
                    <a:ext uri="{FF2B5EF4-FFF2-40B4-BE49-F238E27FC236}">
                      <a16:creationId xmlns:a16="http://schemas.microsoft.com/office/drawing/2014/main" id="{14E82FD8-68D1-43D8-B58C-B4095D55895F}"/>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6" name="Rechteck 449">
                  <a:extLst>
                    <a:ext uri="{FF2B5EF4-FFF2-40B4-BE49-F238E27FC236}">
                      <a16:creationId xmlns:a16="http://schemas.microsoft.com/office/drawing/2014/main" id="{1F356AE6-A3E4-4A3D-A9E3-7028C721ECC0}"/>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EMEMBER!</a:t>
                  </a:r>
                </a:p>
              </p:txBody>
            </p:sp>
          </p:grpSp>
          <p:grpSp>
            <p:nvGrpSpPr>
              <p:cNvPr id="127" name="Gruppieren 410">
                <a:extLst>
                  <a:ext uri="{FF2B5EF4-FFF2-40B4-BE49-F238E27FC236}">
                    <a16:creationId xmlns:a16="http://schemas.microsoft.com/office/drawing/2014/main" id="{D508E51E-98C0-4D10-9434-620BA8390D21}"/>
                  </a:ext>
                </a:extLst>
              </p:cNvPr>
              <p:cNvGrpSpPr/>
              <p:nvPr/>
            </p:nvGrpSpPr>
            <p:grpSpPr>
              <a:xfrm>
                <a:off x="1944220" y="2807309"/>
                <a:ext cx="1127579" cy="279884"/>
                <a:chOff x="1757579" y="2530966"/>
                <a:chExt cx="1127579" cy="279884"/>
              </a:xfrm>
            </p:grpSpPr>
            <p:sp>
              <p:nvSpPr>
                <p:cNvPr id="161" name="Rechteck 444">
                  <a:extLst>
                    <a:ext uri="{FF2B5EF4-FFF2-40B4-BE49-F238E27FC236}">
                      <a16:creationId xmlns:a16="http://schemas.microsoft.com/office/drawing/2014/main" id="{7D1F1F04-AC01-4E3D-901F-443B7983DACE}"/>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2" name="Rechteck 445">
                  <a:extLst>
                    <a:ext uri="{FF2B5EF4-FFF2-40B4-BE49-F238E27FC236}">
                      <a16:creationId xmlns:a16="http://schemas.microsoft.com/office/drawing/2014/main" id="{116AAC5A-0145-41E8-9035-618973EA5702}"/>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3" name="Rechteck 446">
                  <a:extLst>
                    <a:ext uri="{FF2B5EF4-FFF2-40B4-BE49-F238E27FC236}">
                      <a16:creationId xmlns:a16="http://schemas.microsoft.com/office/drawing/2014/main" id="{8A013059-2407-4DEA-9A4C-2F8E4B11A7C1}"/>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NG A DNA</a:t>
                  </a:r>
                </a:p>
              </p:txBody>
            </p:sp>
          </p:grpSp>
          <p:grpSp>
            <p:nvGrpSpPr>
              <p:cNvPr id="128" name="Gruppieren 411">
                <a:extLst>
                  <a:ext uri="{FF2B5EF4-FFF2-40B4-BE49-F238E27FC236}">
                    <a16:creationId xmlns:a16="http://schemas.microsoft.com/office/drawing/2014/main" id="{541A0F86-602D-4E95-8F94-0F08A31CC918}"/>
                  </a:ext>
                </a:extLst>
              </p:cNvPr>
              <p:cNvGrpSpPr/>
              <p:nvPr/>
            </p:nvGrpSpPr>
            <p:grpSpPr>
              <a:xfrm>
                <a:off x="4830474" y="4250810"/>
                <a:ext cx="1127579" cy="279884"/>
                <a:chOff x="1757579" y="2530966"/>
                <a:chExt cx="1127579" cy="279884"/>
              </a:xfrm>
            </p:grpSpPr>
            <p:sp>
              <p:nvSpPr>
                <p:cNvPr id="158" name="Rechteck 441">
                  <a:extLst>
                    <a:ext uri="{FF2B5EF4-FFF2-40B4-BE49-F238E27FC236}">
                      <a16:creationId xmlns:a16="http://schemas.microsoft.com/office/drawing/2014/main" id="{645BB196-D777-4C5D-8626-836D2B4181A4}"/>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9" name="Rechteck 442">
                  <a:extLst>
                    <a:ext uri="{FF2B5EF4-FFF2-40B4-BE49-F238E27FC236}">
                      <a16:creationId xmlns:a16="http://schemas.microsoft.com/office/drawing/2014/main" id="{148F716C-0526-4FF3-9EE3-A00A14F4C031}"/>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0" name="Rechteck 443">
                  <a:extLst>
                    <a:ext uri="{FF2B5EF4-FFF2-40B4-BE49-F238E27FC236}">
                      <a16:creationId xmlns:a16="http://schemas.microsoft.com/office/drawing/2014/main" id="{1C5A6C4A-92C4-453D-9E0B-A0E4D2B3EE77}"/>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IS SO MU</a:t>
                  </a:r>
                </a:p>
              </p:txBody>
            </p:sp>
          </p:grpSp>
          <p:grpSp>
            <p:nvGrpSpPr>
              <p:cNvPr id="129" name="Gruppieren 412">
                <a:extLst>
                  <a:ext uri="{FF2B5EF4-FFF2-40B4-BE49-F238E27FC236}">
                    <a16:creationId xmlns:a16="http://schemas.microsoft.com/office/drawing/2014/main" id="{8FBF4ABD-1F65-4FB0-804A-A0667752143A}"/>
                  </a:ext>
                </a:extLst>
              </p:cNvPr>
              <p:cNvGrpSpPr/>
              <p:nvPr/>
            </p:nvGrpSpPr>
            <p:grpSpPr>
              <a:xfrm>
                <a:off x="4129536" y="3967540"/>
                <a:ext cx="1127579" cy="279884"/>
                <a:chOff x="1757579" y="2530966"/>
                <a:chExt cx="1127579" cy="279884"/>
              </a:xfrm>
            </p:grpSpPr>
            <p:sp>
              <p:nvSpPr>
                <p:cNvPr id="155" name="Rechteck 438">
                  <a:extLst>
                    <a:ext uri="{FF2B5EF4-FFF2-40B4-BE49-F238E27FC236}">
                      <a16:creationId xmlns:a16="http://schemas.microsoft.com/office/drawing/2014/main" id="{D13B8F03-3BDB-4FFB-82EA-2F9080861612}"/>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6" name="Rechteck 439">
                  <a:extLst>
                    <a:ext uri="{FF2B5EF4-FFF2-40B4-BE49-F238E27FC236}">
                      <a16:creationId xmlns:a16="http://schemas.microsoft.com/office/drawing/2014/main" id="{2C3C30A5-D44F-46FB-91AA-390176911990}"/>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7" name="Rechteck 440">
                  <a:extLst>
                    <a:ext uri="{FF2B5EF4-FFF2-40B4-BE49-F238E27FC236}">
                      <a16:creationId xmlns:a16="http://schemas.microsoft.com/office/drawing/2014/main" id="{51A8AFE9-137E-42F1-86A7-9B5AE8DE2528}"/>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THERE IS</a:t>
                  </a:r>
                </a:p>
              </p:txBody>
            </p:sp>
          </p:grpSp>
          <p:grpSp>
            <p:nvGrpSpPr>
              <p:cNvPr id="130" name="Gruppieren 413">
                <a:extLst>
                  <a:ext uri="{FF2B5EF4-FFF2-40B4-BE49-F238E27FC236}">
                    <a16:creationId xmlns:a16="http://schemas.microsoft.com/office/drawing/2014/main" id="{D400CAE3-4A3D-4463-9072-333AC5BE3541}"/>
                  </a:ext>
                </a:extLst>
              </p:cNvPr>
              <p:cNvGrpSpPr/>
              <p:nvPr/>
            </p:nvGrpSpPr>
            <p:grpSpPr>
              <a:xfrm>
                <a:off x="5760620" y="4832565"/>
                <a:ext cx="1127579" cy="279884"/>
                <a:chOff x="1757579" y="2530966"/>
                <a:chExt cx="1127579" cy="279884"/>
              </a:xfrm>
            </p:grpSpPr>
            <p:sp>
              <p:nvSpPr>
                <p:cNvPr id="152" name="Rechteck 435">
                  <a:extLst>
                    <a:ext uri="{FF2B5EF4-FFF2-40B4-BE49-F238E27FC236}">
                      <a16:creationId xmlns:a16="http://schemas.microsoft.com/office/drawing/2014/main" id="{E2B2856E-81BC-4A5F-BDEA-0708A35BF9A0}"/>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3" name="Rechteck 436">
                  <a:extLst>
                    <a:ext uri="{FF2B5EF4-FFF2-40B4-BE49-F238E27FC236}">
                      <a16:creationId xmlns:a16="http://schemas.microsoft.com/office/drawing/2014/main" id="{7E5FAEE2-40D5-4059-AE97-F9751BDBB247}"/>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4" name="Rechteck 437">
                  <a:extLst>
                    <a:ext uri="{FF2B5EF4-FFF2-40B4-BE49-F238E27FC236}">
                      <a16:creationId xmlns:a16="http://schemas.microsoft.com/office/drawing/2014/main" id="{C250AF2D-30FE-4A45-9AFF-E6482875980A}"/>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CH TO RE</a:t>
                  </a:r>
                </a:p>
              </p:txBody>
            </p:sp>
          </p:grpSp>
          <p:grpSp>
            <p:nvGrpSpPr>
              <p:cNvPr id="131" name="Gruppieren 414">
                <a:extLst>
                  <a:ext uri="{FF2B5EF4-FFF2-40B4-BE49-F238E27FC236}">
                    <a16:creationId xmlns:a16="http://schemas.microsoft.com/office/drawing/2014/main" id="{2F7955C2-1458-4C06-89A2-FB83E8998CDC}"/>
                  </a:ext>
                </a:extLst>
              </p:cNvPr>
              <p:cNvGrpSpPr/>
              <p:nvPr/>
            </p:nvGrpSpPr>
            <p:grpSpPr>
              <a:xfrm>
                <a:off x="2519244" y="3103643"/>
                <a:ext cx="1127579" cy="279884"/>
                <a:chOff x="787955" y="2226499"/>
                <a:chExt cx="1127579" cy="279884"/>
              </a:xfrm>
            </p:grpSpPr>
            <p:sp>
              <p:nvSpPr>
                <p:cNvPr id="149" name="Rechteck 432">
                  <a:extLst>
                    <a:ext uri="{FF2B5EF4-FFF2-40B4-BE49-F238E27FC236}">
                      <a16:creationId xmlns:a16="http://schemas.microsoft.com/office/drawing/2014/main" id="{EACC67E5-A369-4FCF-AE37-CF5460D2FB5C}"/>
                    </a:ext>
                  </a:extLst>
                </p:cNvPr>
                <p:cNvSpPr/>
                <p:nvPr/>
              </p:nvSpPr>
              <p:spPr>
                <a:xfrm>
                  <a:off x="865526" y="2229183"/>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0" name="Rechteck 433">
                  <a:extLst>
                    <a:ext uri="{FF2B5EF4-FFF2-40B4-BE49-F238E27FC236}">
                      <a16:creationId xmlns:a16="http://schemas.microsoft.com/office/drawing/2014/main" id="{CFB64690-E7FE-4384-9E24-BF29FE5A547F}"/>
                    </a:ext>
                  </a:extLst>
                </p:cNvPr>
                <p:cNvSpPr/>
                <p:nvPr/>
              </p:nvSpPr>
              <p:spPr>
                <a:xfrm>
                  <a:off x="1290470" y="2229183"/>
                  <a:ext cx="540256"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1" name="Rechteck 434">
                  <a:extLst>
                    <a:ext uri="{FF2B5EF4-FFF2-40B4-BE49-F238E27FC236}">
                      <a16:creationId xmlns:a16="http://schemas.microsoft.com/office/drawing/2014/main" id="{CFF4791B-9DD8-4ED6-8D9A-97F9EFBF827E}"/>
                    </a:ext>
                  </a:extLst>
                </p:cNvPr>
                <p:cNvSpPr/>
                <p:nvPr/>
              </p:nvSpPr>
              <p:spPr>
                <a:xfrm>
                  <a:off x="787955" y="2226499"/>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DNA MOLE</a:t>
                  </a:r>
                </a:p>
              </p:txBody>
            </p:sp>
          </p:grpSp>
          <p:grpSp>
            <p:nvGrpSpPr>
              <p:cNvPr id="132" name="Gruppieren 415">
                <a:extLst>
                  <a:ext uri="{FF2B5EF4-FFF2-40B4-BE49-F238E27FC236}">
                    <a16:creationId xmlns:a16="http://schemas.microsoft.com/office/drawing/2014/main" id="{8FBA6160-2DFD-4666-945C-3EE632AC453C}"/>
                  </a:ext>
                </a:extLst>
              </p:cNvPr>
              <p:cNvGrpSpPr/>
              <p:nvPr/>
            </p:nvGrpSpPr>
            <p:grpSpPr>
              <a:xfrm>
                <a:off x="2979906" y="3396830"/>
                <a:ext cx="1127579" cy="277681"/>
                <a:chOff x="2929636" y="2229786"/>
                <a:chExt cx="1127579" cy="277681"/>
              </a:xfrm>
            </p:grpSpPr>
            <p:sp>
              <p:nvSpPr>
                <p:cNvPr id="145" name="Rechteck 428">
                  <a:extLst>
                    <a:ext uri="{FF2B5EF4-FFF2-40B4-BE49-F238E27FC236}">
                      <a16:creationId xmlns:a16="http://schemas.microsoft.com/office/drawing/2014/main" id="{D07B0C7C-9C44-4307-BC0E-7804C383B735}"/>
                    </a:ext>
                  </a:extLst>
                </p:cNvPr>
                <p:cNvSpPr/>
                <p:nvPr/>
              </p:nvSpPr>
              <p:spPr>
                <a:xfrm>
                  <a:off x="3002204" y="2229786"/>
                  <a:ext cx="965200"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6" name="Rechteck 429">
                  <a:extLst>
                    <a:ext uri="{FF2B5EF4-FFF2-40B4-BE49-F238E27FC236}">
                      <a16:creationId xmlns:a16="http://schemas.microsoft.com/office/drawing/2014/main" id="{1A50D854-5962-4EE3-88FD-141117BC2DB1}"/>
                    </a:ext>
                  </a:extLst>
                </p:cNvPr>
                <p:cNvSpPr/>
                <p:nvPr/>
              </p:nvSpPr>
              <p:spPr>
                <a:xfrm>
                  <a:off x="3002204" y="2229786"/>
                  <a:ext cx="495209"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7" name="Rechteck 430">
                  <a:extLst>
                    <a:ext uri="{FF2B5EF4-FFF2-40B4-BE49-F238E27FC236}">
                      <a16:creationId xmlns:a16="http://schemas.microsoft.com/office/drawing/2014/main" id="{A6D5DF13-614D-4E7D-9140-494E494E308C}"/>
                    </a:ext>
                  </a:extLst>
                </p:cNvPr>
                <p:cNvSpPr/>
                <p:nvPr/>
              </p:nvSpPr>
              <p:spPr>
                <a:xfrm>
                  <a:off x="3604569" y="2229786"/>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8" name="Rechteck 431">
                  <a:extLst>
                    <a:ext uri="{FF2B5EF4-FFF2-40B4-BE49-F238E27FC236}">
                      <a16:creationId xmlns:a16="http://schemas.microsoft.com/office/drawing/2014/main" id="{7EA341DB-2AEA-4A15-BEE9-DEC17DC60AC0}"/>
                    </a:ext>
                  </a:extLst>
                </p:cNvPr>
                <p:cNvSpPr/>
                <p:nvPr/>
              </p:nvSpPr>
              <p:spPr>
                <a:xfrm>
                  <a:off x="2929636" y="2231242"/>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MOLECULE</a:t>
                  </a:r>
                </a:p>
              </p:txBody>
            </p:sp>
          </p:grpSp>
          <p:grpSp>
            <p:nvGrpSpPr>
              <p:cNvPr id="133" name="Gruppieren 416">
                <a:extLst>
                  <a:ext uri="{FF2B5EF4-FFF2-40B4-BE49-F238E27FC236}">
                    <a16:creationId xmlns:a16="http://schemas.microsoft.com/office/drawing/2014/main" id="{9EA159F3-3A74-4260-9637-1F218FD31932}"/>
                  </a:ext>
                </a:extLst>
              </p:cNvPr>
              <p:cNvGrpSpPr/>
              <p:nvPr/>
            </p:nvGrpSpPr>
            <p:grpSpPr>
              <a:xfrm>
                <a:off x="3550903" y="3681741"/>
                <a:ext cx="1127579" cy="279884"/>
                <a:chOff x="5383196" y="4755167"/>
                <a:chExt cx="1127579" cy="279884"/>
              </a:xfrm>
            </p:grpSpPr>
            <p:sp>
              <p:nvSpPr>
                <p:cNvPr id="141" name="Rechteck 424">
                  <a:extLst>
                    <a:ext uri="{FF2B5EF4-FFF2-40B4-BE49-F238E27FC236}">
                      <a16:creationId xmlns:a16="http://schemas.microsoft.com/office/drawing/2014/main" id="{ABA68975-B8E0-4922-9E2D-9B4908EEFD2C}"/>
                    </a:ext>
                  </a:extLst>
                </p:cNvPr>
                <p:cNvSpPr/>
                <p:nvPr/>
              </p:nvSpPr>
              <p:spPr>
                <a:xfrm>
                  <a:off x="5460767" y="4757851"/>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2" name="Rechteck 425">
                  <a:extLst>
                    <a:ext uri="{FF2B5EF4-FFF2-40B4-BE49-F238E27FC236}">
                      <a16:creationId xmlns:a16="http://schemas.microsoft.com/office/drawing/2014/main" id="{51B83CB4-7764-4FA1-B15D-6A109213B4A0}"/>
                    </a:ext>
                  </a:extLst>
                </p:cNvPr>
                <p:cNvSpPr/>
                <p:nvPr/>
              </p:nvSpPr>
              <p:spPr>
                <a:xfrm>
                  <a:off x="5934775" y="4757851"/>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3" name="Rechteck 426">
                  <a:extLst>
                    <a:ext uri="{FF2B5EF4-FFF2-40B4-BE49-F238E27FC236}">
                      <a16:creationId xmlns:a16="http://schemas.microsoft.com/office/drawing/2014/main" id="{F7F79DA1-8EA7-4028-A96C-245631F044DF}"/>
                    </a:ext>
                  </a:extLst>
                </p:cNvPr>
                <p:cNvSpPr/>
                <p:nvPr/>
              </p:nvSpPr>
              <p:spPr>
                <a:xfrm>
                  <a:off x="5470207" y="4755167"/>
                  <a:ext cx="36661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4" name="Rechteck 427">
                  <a:extLst>
                    <a:ext uri="{FF2B5EF4-FFF2-40B4-BE49-F238E27FC236}">
                      <a16:creationId xmlns:a16="http://schemas.microsoft.com/office/drawing/2014/main" id="{78EA3E9C-5918-48AB-9F73-A0E1B1404267}"/>
                    </a:ext>
                  </a:extLst>
                </p:cNvPr>
                <p:cNvSpPr/>
                <p:nvPr/>
              </p:nvSpPr>
              <p:spPr>
                <a:xfrm>
                  <a:off x="5383196" y="475882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ULE. THE</a:t>
                  </a:r>
                </a:p>
              </p:txBody>
            </p:sp>
          </p:grpSp>
          <p:grpSp>
            <p:nvGrpSpPr>
              <p:cNvPr id="134" name="Gruppieren 417">
                <a:extLst>
                  <a:ext uri="{FF2B5EF4-FFF2-40B4-BE49-F238E27FC236}">
                    <a16:creationId xmlns:a16="http://schemas.microsoft.com/office/drawing/2014/main" id="{A9E6139D-63CA-4768-AA96-6FC87FD6DD7F}"/>
                  </a:ext>
                </a:extLst>
              </p:cNvPr>
              <p:cNvGrpSpPr/>
              <p:nvPr/>
            </p:nvGrpSpPr>
            <p:grpSpPr>
              <a:xfrm>
                <a:off x="787955" y="2226499"/>
                <a:ext cx="1127579" cy="279884"/>
                <a:chOff x="1757579" y="2530966"/>
                <a:chExt cx="1127579" cy="279884"/>
              </a:xfrm>
            </p:grpSpPr>
            <p:sp>
              <p:nvSpPr>
                <p:cNvPr id="138" name="Rechteck 421">
                  <a:extLst>
                    <a:ext uri="{FF2B5EF4-FFF2-40B4-BE49-F238E27FC236}">
                      <a16:creationId xmlns:a16="http://schemas.microsoft.com/office/drawing/2014/main" id="{9EEE9221-942E-487E-B908-5C73B3881EE2}"/>
                    </a:ext>
                  </a:extLst>
                </p:cNvPr>
                <p:cNvSpPr/>
                <p:nvPr/>
              </p:nvSpPr>
              <p:spPr>
                <a:xfrm>
                  <a:off x="1835150" y="2533650"/>
                  <a:ext cx="474008"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9" name="Rechteck 422">
                  <a:extLst>
                    <a:ext uri="{FF2B5EF4-FFF2-40B4-BE49-F238E27FC236}">
                      <a16:creationId xmlns:a16="http://schemas.microsoft.com/office/drawing/2014/main" id="{53859D13-FF90-4E92-A017-0A83DFD9EFE1}"/>
                    </a:ext>
                  </a:extLst>
                </p:cNvPr>
                <p:cNvSpPr/>
                <p:nvPr/>
              </p:nvSpPr>
              <p:spPr>
                <a:xfrm>
                  <a:off x="2309158" y="2533650"/>
                  <a:ext cx="491192" cy="27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0" name="Rechteck 423">
                  <a:extLst>
                    <a:ext uri="{FF2B5EF4-FFF2-40B4-BE49-F238E27FC236}">
                      <a16:creationId xmlns:a16="http://schemas.microsoft.com/office/drawing/2014/main" id="{6BBDB731-030E-4DA4-98D7-BE45C0439417}"/>
                    </a:ext>
                  </a:extLst>
                </p:cNvPr>
                <p:cNvSpPr/>
                <p:nvPr/>
              </p:nvSpPr>
              <p:spPr>
                <a:xfrm>
                  <a:off x="1757579" y="2530966"/>
                  <a:ext cx="1127579"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de-DE" sz="1400" b="1" spc="50" dirty="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rPr>
                    <a:t>I HATE B</a:t>
                  </a:r>
                </a:p>
              </p:txBody>
            </p:sp>
          </p:grpSp>
          <p:grpSp>
            <p:nvGrpSpPr>
              <p:cNvPr id="135" name="Gruppieren 418">
                <a:extLst>
                  <a:ext uri="{FF2B5EF4-FFF2-40B4-BE49-F238E27FC236}">
                    <a16:creationId xmlns:a16="http://schemas.microsoft.com/office/drawing/2014/main" id="{7BD7B47B-F8B8-475A-BFD3-A2274AEEF0E8}"/>
                  </a:ext>
                </a:extLst>
              </p:cNvPr>
              <p:cNvGrpSpPr/>
              <p:nvPr/>
            </p:nvGrpSpPr>
            <p:grpSpPr>
              <a:xfrm>
                <a:off x="865526" y="5692972"/>
                <a:ext cx="6785500" cy="307777"/>
                <a:chOff x="865526" y="5692972"/>
                <a:chExt cx="6785500" cy="307777"/>
              </a:xfrm>
            </p:grpSpPr>
            <p:sp>
              <p:nvSpPr>
                <p:cNvPr id="136" name="Rechteck 419">
                  <a:extLst>
                    <a:ext uri="{FF2B5EF4-FFF2-40B4-BE49-F238E27FC236}">
                      <a16:creationId xmlns:a16="http://schemas.microsoft.com/office/drawing/2014/main" id="{D100ECA8-EBA2-4EDC-AF7A-CDF5E1E61F57}"/>
                    </a:ext>
                  </a:extLst>
                </p:cNvPr>
                <p:cNvSpPr/>
                <p:nvPr/>
              </p:nvSpPr>
              <p:spPr>
                <a:xfrm>
                  <a:off x="865526" y="5692972"/>
                  <a:ext cx="6737875" cy="307777"/>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7" name="Textfeld 420">
                  <a:extLst>
                    <a:ext uri="{FF2B5EF4-FFF2-40B4-BE49-F238E27FC236}">
                      <a16:creationId xmlns:a16="http://schemas.microsoft.com/office/drawing/2014/main" id="{A9AF8190-463F-4394-8E67-B42370636232}"/>
                    </a:ext>
                  </a:extLst>
                </p:cNvPr>
                <p:cNvSpPr txBox="1"/>
                <p:nvPr/>
              </p:nvSpPr>
              <p:spPr>
                <a:xfrm>
                  <a:off x="979007" y="5692972"/>
                  <a:ext cx="6672019"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defPPr>
                    <a:defRPr lang="de-DE"/>
                  </a:defPPr>
                  <a:lvl1pPr algn="ctr">
                    <a:defRPr sz="1400" b="1" spc="50">
                      <a:ln w="0"/>
                      <a:solidFill>
                        <a:schemeClr val="bg2"/>
                      </a:solidFill>
                      <a:effectLst>
                        <a:innerShdw blurRad="63500" dist="50800" dir="13500000">
                          <a:srgbClr val="000000">
                            <a:alpha val="50000"/>
                          </a:srgbClr>
                        </a:innerShdw>
                      </a:effectLst>
                      <a:latin typeface="Courier New" panose="02070309020205020404" pitchFamily="49" charset="0"/>
                      <a:cs typeface="Courier New" panose="02070309020205020404" pitchFamily="49" charset="0"/>
                    </a:defRPr>
                  </a:lvl1pPr>
                </a:lstStyle>
                <a:p>
                  <a:r>
                    <a:rPr lang="de-DE" dirty="0"/>
                    <a:t>I HATE BEING A DNA MOLECULE. THERE IS SO MUCH TO REMEMBER!</a:t>
                  </a:r>
                </a:p>
              </p:txBody>
            </p:sp>
          </p:grpSp>
        </p:grpSp>
      </p:grpSp>
      <p:grpSp>
        <p:nvGrpSpPr>
          <p:cNvPr id="170" name="Gruppieren 32">
            <a:extLst>
              <a:ext uri="{FF2B5EF4-FFF2-40B4-BE49-F238E27FC236}">
                <a16:creationId xmlns:a16="http://schemas.microsoft.com/office/drawing/2014/main" id="{BC24789A-72D1-43E7-8A96-9FAAFFA170A2}"/>
              </a:ext>
            </a:extLst>
          </p:cNvPr>
          <p:cNvGrpSpPr/>
          <p:nvPr/>
        </p:nvGrpSpPr>
        <p:grpSpPr>
          <a:xfrm>
            <a:off x="9254067" y="2446140"/>
            <a:ext cx="1026737" cy="2967059"/>
            <a:chOff x="7730066" y="2446139"/>
            <a:chExt cx="1026737" cy="2967059"/>
          </a:xfrm>
        </p:grpSpPr>
        <p:cxnSp>
          <p:nvCxnSpPr>
            <p:cNvPr id="171" name="Gerade Verbindung 529">
              <a:extLst>
                <a:ext uri="{FF2B5EF4-FFF2-40B4-BE49-F238E27FC236}">
                  <a16:creationId xmlns:a16="http://schemas.microsoft.com/office/drawing/2014/main" id="{001D396E-277E-4F74-9738-BEABB37815BE}"/>
                </a:ext>
              </a:extLst>
            </p:cNvPr>
            <p:cNvCxnSpPr/>
            <p:nvPr/>
          </p:nvCxnSpPr>
          <p:spPr>
            <a:xfrm flipV="1">
              <a:off x="7730066" y="2446139"/>
              <a:ext cx="0" cy="296705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2" name="Textfeld 530">
              <a:extLst>
                <a:ext uri="{FF2B5EF4-FFF2-40B4-BE49-F238E27FC236}">
                  <a16:creationId xmlns:a16="http://schemas.microsoft.com/office/drawing/2014/main" id="{8639C6E6-D12B-4477-97E4-88002086D643}"/>
                </a:ext>
              </a:extLst>
            </p:cNvPr>
            <p:cNvSpPr txBox="1"/>
            <p:nvPr/>
          </p:nvSpPr>
          <p:spPr>
            <a:xfrm>
              <a:off x="7751400" y="3668058"/>
              <a:ext cx="1005403" cy="523220"/>
            </a:xfrm>
            <a:prstGeom prst="rect">
              <a:avLst/>
            </a:prstGeom>
            <a:noFill/>
          </p:spPr>
          <p:txBody>
            <a:bodyPr wrap="none" rtlCol="0">
              <a:spAutoFit/>
            </a:bodyPr>
            <a:lstStyle/>
            <a:p>
              <a:r>
                <a:rPr lang="de-DE" sz="1400" i="1" dirty="0" err="1"/>
                <a:t>assembled</a:t>
              </a:r>
              <a:r>
                <a:rPr lang="de-DE" sz="1400" i="1" dirty="0"/>
                <a:t> </a:t>
              </a:r>
            </a:p>
            <a:p>
              <a:r>
                <a:rPr lang="de-DE" sz="1400" i="1" dirty="0" err="1"/>
                <a:t>reads</a:t>
              </a:r>
              <a:endParaRPr lang="de-DE" sz="1400" i="1" dirty="0"/>
            </a:p>
          </p:txBody>
        </p:sp>
      </p:grpSp>
    </p:spTree>
    <p:extLst>
      <p:ext uri="{BB962C8B-B14F-4D97-AF65-F5344CB8AC3E}">
        <p14:creationId xmlns:p14="http://schemas.microsoft.com/office/powerpoint/2010/main" val="40182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animEffect transition="in" filter="fade">
                                      <p:cBhvr>
                                        <p:cTn id="11" dur="500"/>
                                        <p:tgtEl>
                                          <p:spTgt spid="1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up)">
                                      <p:cBhvr>
                                        <p:cTn id="16"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1AC2-A3C0-43A9-AF34-0D8A288C3A9C}"/>
              </a:ext>
            </a:extLst>
          </p:cNvPr>
          <p:cNvSpPr>
            <a:spLocks noGrp="1"/>
          </p:cNvSpPr>
          <p:nvPr>
            <p:ph type="title"/>
          </p:nvPr>
        </p:nvSpPr>
        <p:spPr>
          <a:xfrm>
            <a:off x="1216991" y="679598"/>
            <a:ext cx="10515600" cy="1325563"/>
          </a:xfrm>
        </p:spPr>
        <p:txBody>
          <a:bodyPr>
            <a:normAutofit/>
          </a:bodyPr>
          <a:lstStyle/>
          <a:p>
            <a:pPr algn="ctr"/>
            <a:r>
              <a:rPr lang="en-GB" sz="3600" dirty="0" err="1">
                <a:latin typeface="Lucida Sans" panose="020B0602030504020204" pitchFamily="34" charset="0"/>
              </a:rPr>
              <a:t>NGS</a:t>
            </a:r>
            <a:r>
              <a:rPr lang="en-GB" sz="3600" dirty="0">
                <a:latin typeface="Lucida Sans" panose="020B0602030504020204" pitchFamily="34" charset="0"/>
              </a:rPr>
              <a:t> Terminologies: Post-Sequencing </a:t>
            </a:r>
            <a:endParaRPr lang="en-NG" sz="3600" dirty="0"/>
          </a:p>
        </p:txBody>
      </p:sp>
      <p:sp>
        <p:nvSpPr>
          <p:cNvPr id="8" name="Fußzeilenplatzhalter 2">
            <a:extLst>
              <a:ext uri="{FF2B5EF4-FFF2-40B4-BE49-F238E27FC236}">
                <a16:creationId xmlns:a16="http://schemas.microsoft.com/office/drawing/2014/main" id="{7A81F3B0-4852-4FF3-AB0D-5DC62686BBD2}"/>
              </a:ext>
            </a:extLst>
          </p:cNvPr>
          <p:cNvSpPr txBox="1">
            <a:spLocks/>
          </p:cNvSpPr>
          <p:nvPr/>
        </p:nvSpPr>
        <p:spPr>
          <a:xfrm>
            <a:off x="4038600" y="6356350"/>
            <a:ext cx="41148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De novo Assembly</a:t>
            </a:r>
            <a:endParaRPr lang="de-DE" dirty="0"/>
          </a:p>
        </p:txBody>
      </p:sp>
      <p:sp>
        <p:nvSpPr>
          <p:cNvPr id="9" name="Foliennummernplatzhalter 3">
            <a:extLst>
              <a:ext uri="{FF2B5EF4-FFF2-40B4-BE49-F238E27FC236}">
                <a16:creationId xmlns:a16="http://schemas.microsoft.com/office/drawing/2014/main" id="{DF7B4B8E-2419-4550-89D5-428737D7F906}"/>
              </a:ext>
            </a:extLst>
          </p:cNvPr>
          <p:cNvSpPr txBox="1">
            <a:spLocks/>
          </p:cNvSpPr>
          <p:nvPr/>
        </p:nvSpPr>
        <p:spPr>
          <a:xfrm>
            <a:off x="11133663" y="6356350"/>
            <a:ext cx="27432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2A217B-ED1C-D84B-8478-63C77FA79618}" type="slidenum">
              <a:rPr lang="de-DE" smtClean="0"/>
              <a:pPr/>
              <a:t>31</a:t>
            </a:fld>
            <a:endParaRPr lang="de-DE"/>
          </a:p>
        </p:txBody>
      </p:sp>
      <p:sp>
        <p:nvSpPr>
          <p:cNvPr id="11" name="Textfeld 5">
            <a:extLst>
              <a:ext uri="{FF2B5EF4-FFF2-40B4-BE49-F238E27FC236}">
                <a16:creationId xmlns:a16="http://schemas.microsoft.com/office/drawing/2014/main" id="{9D5AD006-4877-4191-A8F4-603CF48A9F1D}"/>
              </a:ext>
            </a:extLst>
          </p:cNvPr>
          <p:cNvSpPr txBox="1"/>
          <p:nvPr/>
        </p:nvSpPr>
        <p:spPr>
          <a:xfrm>
            <a:off x="1117600" y="1712114"/>
            <a:ext cx="10160000" cy="923330"/>
          </a:xfrm>
          <a:prstGeom prst="rect">
            <a:avLst/>
          </a:prstGeom>
          <a:noFill/>
        </p:spPr>
        <p:txBody>
          <a:bodyPr wrap="square" rtlCol="0">
            <a:spAutoFit/>
          </a:bodyPr>
          <a:lstStyle/>
          <a:p>
            <a:pPr algn="just"/>
            <a:r>
              <a:rPr lang="en-US" dirty="0"/>
              <a:t>Ideally,</a:t>
            </a:r>
            <a:r>
              <a:rPr lang="en-US" i="1" dirty="0"/>
              <a:t> de novo </a:t>
            </a:r>
            <a:r>
              <a:rPr lang="en-US" dirty="0"/>
              <a:t>Assembly in WGS is the reconstruction of a target sequence based on shotgun reads, which are randomly distributed along the target molecule. For this, the target molecule has to be over-sampled by the shotgun-reads (overlapping reads).</a:t>
            </a:r>
          </a:p>
        </p:txBody>
      </p:sp>
      <p:sp>
        <p:nvSpPr>
          <p:cNvPr id="12" name="Textfeld 276">
            <a:extLst>
              <a:ext uri="{FF2B5EF4-FFF2-40B4-BE49-F238E27FC236}">
                <a16:creationId xmlns:a16="http://schemas.microsoft.com/office/drawing/2014/main" id="{501630E2-EF10-4218-890E-7F014DAD6E03}"/>
              </a:ext>
            </a:extLst>
          </p:cNvPr>
          <p:cNvSpPr txBox="1"/>
          <p:nvPr/>
        </p:nvSpPr>
        <p:spPr>
          <a:xfrm>
            <a:off x="2217971" y="2641664"/>
            <a:ext cx="2510944" cy="369332"/>
          </a:xfrm>
          <a:prstGeom prst="rect">
            <a:avLst/>
          </a:prstGeom>
          <a:noFill/>
        </p:spPr>
        <p:txBody>
          <a:bodyPr wrap="none" rtlCol="0">
            <a:spAutoFit/>
          </a:bodyPr>
          <a:lstStyle/>
          <a:p>
            <a:r>
              <a:rPr lang="en-US" dirty="0"/>
              <a:t>An assembly consists of:</a:t>
            </a:r>
          </a:p>
        </p:txBody>
      </p:sp>
      <p:sp>
        <p:nvSpPr>
          <p:cNvPr id="13" name="Ellipse 308">
            <a:extLst>
              <a:ext uri="{FF2B5EF4-FFF2-40B4-BE49-F238E27FC236}">
                <a16:creationId xmlns:a16="http://schemas.microsoft.com/office/drawing/2014/main" id="{C657EC5B-D9CA-49A8-90A2-CDF1F562D346}"/>
              </a:ext>
            </a:extLst>
          </p:cNvPr>
          <p:cNvSpPr/>
          <p:nvPr/>
        </p:nvSpPr>
        <p:spPr>
          <a:xfrm>
            <a:off x="9857934" y="4092247"/>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b="1" dirty="0"/>
              <a:t>1</a:t>
            </a:r>
          </a:p>
        </p:txBody>
      </p:sp>
      <p:grpSp>
        <p:nvGrpSpPr>
          <p:cNvPr id="14" name="Gruppieren 323">
            <a:extLst>
              <a:ext uri="{FF2B5EF4-FFF2-40B4-BE49-F238E27FC236}">
                <a16:creationId xmlns:a16="http://schemas.microsoft.com/office/drawing/2014/main" id="{FAB334A0-166C-4CA1-BC39-CB3B899F5496}"/>
              </a:ext>
            </a:extLst>
          </p:cNvPr>
          <p:cNvGrpSpPr/>
          <p:nvPr/>
        </p:nvGrpSpPr>
        <p:grpSpPr>
          <a:xfrm>
            <a:off x="2331950" y="4778424"/>
            <a:ext cx="1895659" cy="861774"/>
            <a:chOff x="921237" y="5521771"/>
            <a:chExt cx="1895659" cy="861774"/>
          </a:xfrm>
        </p:grpSpPr>
        <p:sp>
          <p:nvSpPr>
            <p:cNvPr id="15" name="Textfeld 307">
              <a:extLst>
                <a:ext uri="{FF2B5EF4-FFF2-40B4-BE49-F238E27FC236}">
                  <a16:creationId xmlns:a16="http://schemas.microsoft.com/office/drawing/2014/main" id="{9460D685-29C9-49C9-8914-507BBAE2B12F}"/>
                </a:ext>
              </a:extLst>
            </p:cNvPr>
            <p:cNvSpPr txBox="1"/>
            <p:nvPr/>
          </p:nvSpPr>
          <p:spPr>
            <a:xfrm>
              <a:off x="1069520" y="5521771"/>
              <a:ext cx="1747376" cy="861774"/>
            </a:xfrm>
            <a:prstGeom prst="rect">
              <a:avLst/>
            </a:prstGeom>
            <a:noFill/>
          </p:spPr>
          <p:txBody>
            <a:bodyPr wrap="square" rtlCol="0">
              <a:spAutoFit/>
            </a:bodyPr>
            <a:lstStyle/>
            <a:p>
              <a:r>
                <a:rPr lang="en-US" sz="1400" b="1" dirty="0"/>
                <a:t>shotgun reads</a:t>
              </a:r>
            </a:p>
            <a:p>
              <a:pPr marL="228600" indent="-228600">
                <a:buFont typeface="Wingdings" panose="05000000000000000000" pitchFamily="2" charset="2"/>
                <a:buChar char="§"/>
              </a:pPr>
              <a:r>
                <a:rPr lang="en-US" sz="1200" dirty="0"/>
                <a:t>base call qualities</a:t>
              </a:r>
            </a:p>
            <a:p>
              <a:pPr marL="228600" indent="-228600">
                <a:buFont typeface="Wingdings" panose="05000000000000000000" pitchFamily="2" charset="2"/>
                <a:buChar char="§"/>
              </a:pPr>
              <a:r>
                <a:rPr lang="en-US" sz="1200" dirty="0"/>
                <a:t>possibly paired-end information </a:t>
              </a:r>
            </a:p>
          </p:txBody>
        </p:sp>
        <p:sp>
          <p:nvSpPr>
            <p:cNvPr id="16" name="Ellipse 309">
              <a:extLst>
                <a:ext uri="{FF2B5EF4-FFF2-40B4-BE49-F238E27FC236}">
                  <a16:creationId xmlns:a16="http://schemas.microsoft.com/office/drawing/2014/main" id="{2DBDC381-5193-4954-905F-4081C35E56A5}"/>
                </a:ext>
              </a:extLst>
            </p:cNvPr>
            <p:cNvSpPr/>
            <p:nvPr/>
          </p:nvSpPr>
          <p:spPr>
            <a:xfrm>
              <a:off x="921237" y="5592109"/>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1</a:t>
              </a:r>
            </a:p>
          </p:txBody>
        </p:sp>
      </p:grpSp>
      <p:sp>
        <p:nvSpPr>
          <p:cNvPr id="17" name="Ellipse 310">
            <a:extLst>
              <a:ext uri="{FF2B5EF4-FFF2-40B4-BE49-F238E27FC236}">
                <a16:creationId xmlns:a16="http://schemas.microsoft.com/office/drawing/2014/main" id="{519CF8D2-64DA-4C42-9FE3-61736717A21C}"/>
              </a:ext>
            </a:extLst>
          </p:cNvPr>
          <p:cNvSpPr/>
          <p:nvPr/>
        </p:nvSpPr>
        <p:spPr>
          <a:xfrm>
            <a:off x="9857934" y="3791866"/>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b="1" dirty="0"/>
              <a:t>2</a:t>
            </a:r>
          </a:p>
        </p:txBody>
      </p:sp>
      <p:grpSp>
        <p:nvGrpSpPr>
          <p:cNvPr id="18" name="Gruppieren 324">
            <a:extLst>
              <a:ext uri="{FF2B5EF4-FFF2-40B4-BE49-F238E27FC236}">
                <a16:creationId xmlns:a16="http://schemas.microsoft.com/office/drawing/2014/main" id="{61942F04-E36C-402E-81BA-74EAD843C463}"/>
              </a:ext>
            </a:extLst>
          </p:cNvPr>
          <p:cNvGrpSpPr/>
          <p:nvPr/>
        </p:nvGrpSpPr>
        <p:grpSpPr>
          <a:xfrm>
            <a:off x="4231336" y="4778424"/>
            <a:ext cx="1895659" cy="677108"/>
            <a:chOff x="2908430" y="5521771"/>
            <a:chExt cx="1895659" cy="677108"/>
          </a:xfrm>
        </p:grpSpPr>
        <p:sp>
          <p:nvSpPr>
            <p:cNvPr id="19" name="Textfeld 315">
              <a:extLst>
                <a:ext uri="{FF2B5EF4-FFF2-40B4-BE49-F238E27FC236}">
                  <a16:creationId xmlns:a16="http://schemas.microsoft.com/office/drawing/2014/main" id="{91204C82-7764-4E3E-9DD5-CF1F56D8F8D3}"/>
                </a:ext>
              </a:extLst>
            </p:cNvPr>
            <p:cNvSpPr txBox="1"/>
            <p:nvPr/>
          </p:nvSpPr>
          <p:spPr>
            <a:xfrm>
              <a:off x="3056713" y="5521771"/>
              <a:ext cx="1747376" cy="677108"/>
            </a:xfrm>
            <a:prstGeom prst="rect">
              <a:avLst/>
            </a:prstGeom>
            <a:noFill/>
          </p:spPr>
          <p:txBody>
            <a:bodyPr wrap="square" rtlCol="0">
              <a:spAutoFit/>
            </a:bodyPr>
            <a:lstStyle/>
            <a:p>
              <a:r>
                <a:rPr lang="en-US" sz="1400" b="1" dirty="0" err="1"/>
                <a:t>contigs</a:t>
              </a:r>
              <a:endParaRPr lang="en-US" sz="1400" b="1" dirty="0"/>
            </a:p>
            <a:p>
              <a:pPr marL="171450" indent="-171450">
                <a:buFont typeface="Wingdings" panose="05000000000000000000" pitchFamily="2" charset="2"/>
                <a:buChar char="§"/>
              </a:pPr>
              <a:r>
                <a:rPr lang="en-US" sz="1200" dirty="0"/>
                <a:t>alignment of reads</a:t>
              </a:r>
            </a:p>
            <a:p>
              <a:pPr marL="171450" indent="-171450">
                <a:buFont typeface="Wingdings" panose="05000000000000000000" pitchFamily="2" charset="2"/>
                <a:buChar char="§"/>
              </a:pPr>
              <a:r>
                <a:rPr lang="en-US" sz="1200" dirty="0"/>
                <a:t>consensus sequences</a:t>
              </a:r>
            </a:p>
          </p:txBody>
        </p:sp>
        <p:sp>
          <p:nvSpPr>
            <p:cNvPr id="20" name="Ellipse 316">
              <a:extLst>
                <a:ext uri="{FF2B5EF4-FFF2-40B4-BE49-F238E27FC236}">
                  <a16:creationId xmlns:a16="http://schemas.microsoft.com/office/drawing/2014/main" id="{1320B3F2-5C1C-4B24-9DA5-C08B35A8380E}"/>
                </a:ext>
              </a:extLst>
            </p:cNvPr>
            <p:cNvSpPr/>
            <p:nvPr/>
          </p:nvSpPr>
          <p:spPr>
            <a:xfrm>
              <a:off x="2908430" y="5592109"/>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2</a:t>
              </a:r>
            </a:p>
          </p:txBody>
        </p:sp>
      </p:grpSp>
      <p:grpSp>
        <p:nvGrpSpPr>
          <p:cNvPr id="21" name="Gruppieren 325">
            <a:extLst>
              <a:ext uri="{FF2B5EF4-FFF2-40B4-BE49-F238E27FC236}">
                <a16:creationId xmlns:a16="http://schemas.microsoft.com/office/drawing/2014/main" id="{1352AB84-4079-4CDC-B17C-E103945BAB1A}"/>
              </a:ext>
            </a:extLst>
          </p:cNvPr>
          <p:cNvGrpSpPr/>
          <p:nvPr/>
        </p:nvGrpSpPr>
        <p:grpSpPr>
          <a:xfrm>
            <a:off x="6130722" y="4778424"/>
            <a:ext cx="1895659" cy="677108"/>
            <a:chOff x="4828281" y="5521771"/>
            <a:chExt cx="1895659" cy="677108"/>
          </a:xfrm>
        </p:grpSpPr>
        <p:sp>
          <p:nvSpPr>
            <p:cNvPr id="22" name="Textfeld 317">
              <a:extLst>
                <a:ext uri="{FF2B5EF4-FFF2-40B4-BE49-F238E27FC236}">
                  <a16:creationId xmlns:a16="http://schemas.microsoft.com/office/drawing/2014/main" id="{C1FAC5F5-9C0A-41EE-A23A-30D08617F84D}"/>
                </a:ext>
              </a:extLst>
            </p:cNvPr>
            <p:cNvSpPr txBox="1"/>
            <p:nvPr/>
          </p:nvSpPr>
          <p:spPr>
            <a:xfrm>
              <a:off x="4976564" y="5521771"/>
              <a:ext cx="1747376" cy="677108"/>
            </a:xfrm>
            <a:prstGeom prst="rect">
              <a:avLst/>
            </a:prstGeom>
            <a:noFill/>
          </p:spPr>
          <p:txBody>
            <a:bodyPr wrap="square" rtlCol="0">
              <a:spAutoFit/>
            </a:bodyPr>
            <a:lstStyle/>
            <a:p>
              <a:r>
                <a:rPr lang="en-US" sz="1400" b="1" dirty="0"/>
                <a:t>„jumping reads“</a:t>
              </a:r>
            </a:p>
            <a:p>
              <a:pPr marL="228600" indent="-228600">
                <a:buFont typeface="Wingdings" panose="05000000000000000000" pitchFamily="2" charset="2"/>
                <a:buChar char="§"/>
              </a:pPr>
              <a:r>
                <a:rPr lang="en-US" sz="1200" dirty="0"/>
                <a:t>paired reads with long insert sizes</a:t>
              </a:r>
            </a:p>
          </p:txBody>
        </p:sp>
        <p:sp>
          <p:nvSpPr>
            <p:cNvPr id="23" name="Ellipse 318">
              <a:extLst>
                <a:ext uri="{FF2B5EF4-FFF2-40B4-BE49-F238E27FC236}">
                  <a16:creationId xmlns:a16="http://schemas.microsoft.com/office/drawing/2014/main" id="{FBC1CA2C-81BC-43C6-B4D0-22B22B73AEC8}"/>
                </a:ext>
              </a:extLst>
            </p:cNvPr>
            <p:cNvSpPr/>
            <p:nvPr/>
          </p:nvSpPr>
          <p:spPr>
            <a:xfrm>
              <a:off x="4828281" y="5592109"/>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3</a:t>
              </a:r>
            </a:p>
          </p:txBody>
        </p:sp>
      </p:grpSp>
      <p:grpSp>
        <p:nvGrpSpPr>
          <p:cNvPr id="24" name="Gruppieren 326">
            <a:extLst>
              <a:ext uri="{FF2B5EF4-FFF2-40B4-BE49-F238E27FC236}">
                <a16:creationId xmlns:a16="http://schemas.microsoft.com/office/drawing/2014/main" id="{467038B6-21BA-40ED-A74E-24E4B8B21B63}"/>
              </a:ext>
            </a:extLst>
          </p:cNvPr>
          <p:cNvGrpSpPr/>
          <p:nvPr/>
        </p:nvGrpSpPr>
        <p:grpSpPr>
          <a:xfrm>
            <a:off x="8030107" y="4778424"/>
            <a:ext cx="2157283" cy="861774"/>
            <a:chOff x="6619394" y="5506342"/>
            <a:chExt cx="2157283" cy="861774"/>
          </a:xfrm>
        </p:grpSpPr>
        <p:sp>
          <p:nvSpPr>
            <p:cNvPr id="25" name="Textfeld 319">
              <a:extLst>
                <a:ext uri="{FF2B5EF4-FFF2-40B4-BE49-F238E27FC236}">
                  <a16:creationId xmlns:a16="http://schemas.microsoft.com/office/drawing/2014/main" id="{78B27309-052B-4DE7-A257-CA3D615E6BB2}"/>
                </a:ext>
              </a:extLst>
            </p:cNvPr>
            <p:cNvSpPr txBox="1"/>
            <p:nvPr/>
          </p:nvSpPr>
          <p:spPr>
            <a:xfrm>
              <a:off x="6767677" y="5506342"/>
              <a:ext cx="2009000" cy="861774"/>
            </a:xfrm>
            <a:prstGeom prst="rect">
              <a:avLst/>
            </a:prstGeom>
            <a:noFill/>
          </p:spPr>
          <p:txBody>
            <a:bodyPr wrap="square" rtlCol="0">
              <a:spAutoFit/>
            </a:bodyPr>
            <a:lstStyle/>
            <a:p>
              <a:r>
                <a:rPr lang="en-US" sz="1400" b="1" dirty="0"/>
                <a:t>scaffolds</a:t>
              </a:r>
            </a:p>
            <a:p>
              <a:pPr marL="171450" indent="-171450">
                <a:buFont typeface="Wingdings" panose="05000000000000000000" pitchFamily="2" charset="2"/>
                <a:buChar char="§"/>
              </a:pPr>
              <a:r>
                <a:rPr lang="en-US" sz="1200" dirty="0" err="1"/>
                <a:t>contig</a:t>
              </a:r>
              <a:r>
                <a:rPr lang="en-US" sz="1200" dirty="0"/>
                <a:t> order and orientation</a:t>
              </a:r>
            </a:p>
            <a:p>
              <a:pPr marL="171450" indent="-171450">
                <a:buFont typeface="Wingdings" panose="05000000000000000000" pitchFamily="2" charset="2"/>
                <a:buChar char="§"/>
              </a:pPr>
              <a:r>
                <a:rPr lang="en-US" sz="1200" dirty="0"/>
                <a:t>gap lengths</a:t>
              </a:r>
            </a:p>
          </p:txBody>
        </p:sp>
        <p:sp>
          <p:nvSpPr>
            <p:cNvPr id="26" name="Ellipse 320">
              <a:extLst>
                <a:ext uri="{FF2B5EF4-FFF2-40B4-BE49-F238E27FC236}">
                  <a16:creationId xmlns:a16="http://schemas.microsoft.com/office/drawing/2014/main" id="{677ABF2F-E928-48B0-AE0C-2D3B8FA68656}"/>
                </a:ext>
              </a:extLst>
            </p:cNvPr>
            <p:cNvSpPr/>
            <p:nvPr/>
          </p:nvSpPr>
          <p:spPr>
            <a:xfrm>
              <a:off x="6619394" y="5576680"/>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4</a:t>
              </a:r>
            </a:p>
          </p:txBody>
        </p:sp>
      </p:grpSp>
      <p:sp>
        <p:nvSpPr>
          <p:cNvPr id="27" name="Ellipse 321">
            <a:extLst>
              <a:ext uri="{FF2B5EF4-FFF2-40B4-BE49-F238E27FC236}">
                <a16:creationId xmlns:a16="http://schemas.microsoft.com/office/drawing/2014/main" id="{CCB900F7-BB0F-42A3-AD23-66DF8E50A4B9}"/>
              </a:ext>
            </a:extLst>
          </p:cNvPr>
          <p:cNvSpPr/>
          <p:nvPr/>
        </p:nvSpPr>
        <p:spPr>
          <a:xfrm>
            <a:off x="9857934" y="3527693"/>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b="1" dirty="0"/>
              <a:t>3</a:t>
            </a:r>
          </a:p>
        </p:txBody>
      </p:sp>
      <p:sp>
        <p:nvSpPr>
          <p:cNvPr id="28" name="Ellipse 322">
            <a:extLst>
              <a:ext uri="{FF2B5EF4-FFF2-40B4-BE49-F238E27FC236}">
                <a16:creationId xmlns:a16="http://schemas.microsoft.com/office/drawing/2014/main" id="{28366503-94BE-4EF6-AF17-A8B28C89BC2C}"/>
              </a:ext>
            </a:extLst>
          </p:cNvPr>
          <p:cNvSpPr/>
          <p:nvPr/>
        </p:nvSpPr>
        <p:spPr>
          <a:xfrm>
            <a:off x="9857934" y="3255484"/>
            <a:ext cx="159288" cy="15928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b="1" dirty="0"/>
              <a:t>4</a:t>
            </a:r>
          </a:p>
        </p:txBody>
      </p:sp>
      <p:grpSp>
        <p:nvGrpSpPr>
          <p:cNvPr id="29" name="Gruppieren 369">
            <a:extLst>
              <a:ext uri="{FF2B5EF4-FFF2-40B4-BE49-F238E27FC236}">
                <a16:creationId xmlns:a16="http://schemas.microsoft.com/office/drawing/2014/main" id="{E1036E46-556C-4F3A-AB52-36A22CE8CF5F}"/>
              </a:ext>
            </a:extLst>
          </p:cNvPr>
          <p:cNvGrpSpPr/>
          <p:nvPr/>
        </p:nvGrpSpPr>
        <p:grpSpPr>
          <a:xfrm>
            <a:off x="2334811" y="4054195"/>
            <a:ext cx="7162322" cy="304800"/>
            <a:chOff x="924099" y="4458315"/>
            <a:chExt cx="7162322" cy="304800"/>
          </a:xfrm>
        </p:grpSpPr>
        <p:cxnSp>
          <p:nvCxnSpPr>
            <p:cNvPr id="30" name="Gerade Verbindung 37">
              <a:extLst>
                <a:ext uri="{FF2B5EF4-FFF2-40B4-BE49-F238E27FC236}">
                  <a16:creationId xmlns:a16="http://schemas.microsoft.com/office/drawing/2014/main" id="{0B1AC528-C860-4D03-A111-F93F100BEACD}"/>
                </a:ext>
              </a:extLst>
            </p:cNvPr>
            <p:cNvCxnSpPr/>
            <p:nvPr/>
          </p:nvCxnSpPr>
          <p:spPr>
            <a:xfrm>
              <a:off x="92409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Gerade Verbindung 47">
              <a:extLst>
                <a:ext uri="{FF2B5EF4-FFF2-40B4-BE49-F238E27FC236}">
                  <a16:creationId xmlns:a16="http://schemas.microsoft.com/office/drawing/2014/main" id="{CF345F1A-7EDD-40F0-947C-9C453A166592}"/>
                </a:ext>
              </a:extLst>
            </p:cNvPr>
            <p:cNvCxnSpPr/>
            <p:nvPr/>
          </p:nvCxnSpPr>
          <p:spPr>
            <a:xfrm>
              <a:off x="114155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Gerade Verbindung 48">
              <a:extLst>
                <a:ext uri="{FF2B5EF4-FFF2-40B4-BE49-F238E27FC236}">
                  <a16:creationId xmlns:a16="http://schemas.microsoft.com/office/drawing/2014/main" id="{C1891D16-6139-4022-AEAB-1A872052B094}"/>
                </a:ext>
              </a:extLst>
            </p:cNvPr>
            <p:cNvCxnSpPr/>
            <p:nvPr/>
          </p:nvCxnSpPr>
          <p:spPr>
            <a:xfrm>
              <a:off x="1359003"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Gerade Verbindung 49">
              <a:extLst>
                <a:ext uri="{FF2B5EF4-FFF2-40B4-BE49-F238E27FC236}">
                  <a16:creationId xmlns:a16="http://schemas.microsoft.com/office/drawing/2014/main" id="{1537101B-9540-42FF-A27D-58475BFEDDA1}"/>
                </a:ext>
              </a:extLst>
            </p:cNvPr>
            <p:cNvCxnSpPr/>
            <p:nvPr/>
          </p:nvCxnSpPr>
          <p:spPr>
            <a:xfrm>
              <a:off x="157645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Gerade Verbindung 53">
              <a:extLst>
                <a:ext uri="{FF2B5EF4-FFF2-40B4-BE49-F238E27FC236}">
                  <a16:creationId xmlns:a16="http://schemas.microsoft.com/office/drawing/2014/main" id="{ACF97EBF-6C9C-46B7-A07A-552E1A018A4C}"/>
                </a:ext>
              </a:extLst>
            </p:cNvPr>
            <p:cNvCxnSpPr/>
            <p:nvPr/>
          </p:nvCxnSpPr>
          <p:spPr>
            <a:xfrm>
              <a:off x="179390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Gerade Verbindung 58">
              <a:extLst>
                <a:ext uri="{FF2B5EF4-FFF2-40B4-BE49-F238E27FC236}">
                  <a16:creationId xmlns:a16="http://schemas.microsoft.com/office/drawing/2014/main" id="{E3B9FC20-06EB-40F7-A100-86B938721712}"/>
                </a:ext>
              </a:extLst>
            </p:cNvPr>
            <p:cNvCxnSpPr/>
            <p:nvPr/>
          </p:nvCxnSpPr>
          <p:spPr>
            <a:xfrm>
              <a:off x="222881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Gerade Verbindung 59">
              <a:extLst>
                <a:ext uri="{FF2B5EF4-FFF2-40B4-BE49-F238E27FC236}">
                  <a16:creationId xmlns:a16="http://schemas.microsoft.com/office/drawing/2014/main" id="{4C8F86BF-92C7-46CD-A0C6-C181AF44053F}"/>
                </a:ext>
              </a:extLst>
            </p:cNvPr>
            <p:cNvCxnSpPr/>
            <p:nvPr/>
          </p:nvCxnSpPr>
          <p:spPr>
            <a:xfrm>
              <a:off x="2446263"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Gerade Verbindung 60">
              <a:extLst>
                <a:ext uri="{FF2B5EF4-FFF2-40B4-BE49-F238E27FC236}">
                  <a16:creationId xmlns:a16="http://schemas.microsoft.com/office/drawing/2014/main" id="{CC2CEC83-241E-46B5-8F67-E125D9E95A0A}"/>
                </a:ext>
              </a:extLst>
            </p:cNvPr>
            <p:cNvCxnSpPr/>
            <p:nvPr/>
          </p:nvCxnSpPr>
          <p:spPr>
            <a:xfrm>
              <a:off x="266371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Gerade Verbindung 61">
              <a:extLst>
                <a:ext uri="{FF2B5EF4-FFF2-40B4-BE49-F238E27FC236}">
                  <a16:creationId xmlns:a16="http://schemas.microsoft.com/office/drawing/2014/main" id="{E4CAA0E0-5432-4A39-9192-766985642EE2}"/>
                </a:ext>
              </a:extLst>
            </p:cNvPr>
            <p:cNvCxnSpPr/>
            <p:nvPr/>
          </p:nvCxnSpPr>
          <p:spPr>
            <a:xfrm>
              <a:off x="288116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Gerade Verbindung 62">
              <a:extLst>
                <a:ext uri="{FF2B5EF4-FFF2-40B4-BE49-F238E27FC236}">
                  <a16:creationId xmlns:a16="http://schemas.microsoft.com/office/drawing/2014/main" id="{A3B31B21-9676-43AB-8DD7-9F76E3CFD986}"/>
                </a:ext>
              </a:extLst>
            </p:cNvPr>
            <p:cNvCxnSpPr/>
            <p:nvPr/>
          </p:nvCxnSpPr>
          <p:spPr>
            <a:xfrm>
              <a:off x="309861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Gerade Verbindung 63">
              <a:extLst>
                <a:ext uri="{FF2B5EF4-FFF2-40B4-BE49-F238E27FC236}">
                  <a16:creationId xmlns:a16="http://schemas.microsoft.com/office/drawing/2014/main" id="{29FCC947-C2DC-40CE-86D9-7D9156EB9A44}"/>
                </a:ext>
              </a:extLst>
            </p:cNvPr>
            <p:cNvCxnSpPr/>
            <p:nvPr/>
          </p:nvCxnSpPr>
          <p:spPr>
            <a:xfrm>
              <a:off x="331607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Gerade Verbindung 65">
              <a:extLst>
                <a:ext uri="{FF2B5EF4-FFF2-40B4-BE49-F238E27FC236}">
                  <a16:creationId xmlns:a16="http://schemas.microsoft.com/office/drawing/2014/main" id="{B5DE71F4-C5A8-460C-A4A9-39E7D7152E3E}"/>
                </a:ext>
              </a:extLst>
            </p:cNvPr>
            <p:cNvCxnSpPr/>
            <p:nvPr/>
          </p:nvCxnSpPr>
          <p:spPr>
            <a:xfrm>
              <a:off x="375097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Gerade Verbindung 66">
              <a:extLst>
                <a:ext uri="{FF2B5EF4-FFF2-40B4-BE49-F238E27FC236}">
                  <a16:creationId xmlns:a16="http://schemas.microsoft.com/office/drawing/2014/main" id="{BD36FB9C-C0DA-4409-AC89-A92E7B897981}"/>
                </a:ext>
              </a:extLst>
            </p:cNvPr>
            <p:cNvCxnSpPr/>
            <p:nvPr/>
          </p:nvCxnSpPr>
          <p:spPr>
            <a:xfrm>
              <a:off x="396842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Gerade Verbindung 67">
              <a:extLst>
                <a:ext uri="{FF2B5EF4-FFF2-40B4-BE49-F238E27FC236}">
                  <a16:creationId xmlns:a16="http://schemas.microsoft.com/office/drawing/2014/main" id="{DFD884F9-B048-4242-B00F-B25C258FC7D0}"/>
                </a:ext>
              </a:extLst>
            </p:cNvPr>
            <p:cNvCxnSpPr/>
            <p:nvPr/>
          </p:nvCxnSpPr>
          <p:spPr>
            <a:xfrm>
              <a:off x="418587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Gerade Verbindung 69">
              <a:extLst>
                <a:ext uri="{FF2B5EF4-FFF2-40B4-BE49-F238E27FC236}">
                  <a16:creationId xmlns:a16="http://schemas.microsoft.com/office/drawing/2014/main" id="{42EFE52B-A619-4047-B551-BB12724FF8B3}"/>
                </a:ext>
              </a:extLst>
            </p:cNvPr>
            <p:cNvCxnSpPr/>
            <p:nvPr/>
          </p:nvCxnSpPr>
          <p:spPr>
            <a:xfrm>
              <a:off x="4620783"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Gerade Verbindung 70">
              <a:extLst>
                <a:ext uri="{FF2B5EF4-FFF2-40B4-BE49-F238E27FC236}">
                  <a16:creationId xmlns:a16="http://schemas.microsoft.com/office/drawing/2014/main" id="{A88CD717-4D81-4074-8BF5-F7C2A450F602}"/>
                </a:ext>
              </a:extLst>
            </p:cNvPr>
            <p:cNvCxnSpPr/>
            <p:nvPr/>
          </p:nvCxnSpPr>
          <p:spPr>
            <a:xfrm>
              <a:off x="483823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Gerade Verbindung 71">
              <a:extLst>
                <a:ext uri="{FF2B5EF4-FFF2-40B4-BE49-F238E27FC236}">
                  <a16:creationId xmlns:a16="http://schemas.microsoft.com/office/drawing/2014/main" id="{67646C02-531B-4A88-BBBE-D900FFC12F30}"/>
                </a:ext>
              </a:extLst>
            </p:cNvPr>
            <p:cNvCxnSpPr/>
            <p:nvPr/>
          </p:nvCxnSpPr>
          <p:spPr>
            <a:xfrm>
              <a:off x="505568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Gerade Verbindung 72">
              <a:extLst>
                <a:ext uri="{FF2B5EF4-FFF2-40B4-BE49-F238E27FC236}">
                  <a16:creationId xmlns:a16="http://schemas.microsoft.com/office/drawing/2014/main" id="{E6B98448-5C0D-44BB-9895-F98F12833B6B}"/>
                </a:ext>
              </a:extLst>
            </p:cNvPr>
            <p:cNvCxnSpPr/>
            <p:nvPr/>
          </p:nvCxnSpPr>
          <p:spPr>
            <a:xfrm>
              <a:off x="527313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Gerade Verbindung 74">
              <a:extLst>
                <a:ext uri="{FF2B5EF4-FFF2-40B4-BE49-F238E27FC236}">
                  <a16:creationId xmlns:a16="http://schemas.microsoft.com/office/drawing/2014/main" id="{30377B0E-0B86-44AF-82DB-84606A3E6B8B}"/>
                </a:ext>
              </a:extLst>
            </p:cNvPr>
            <p:cNvCxnSpPr/>
            <p:nvPr/>
          </p:nvCxnSpPr>
          <p:spPr>
            <a:xfrm>
              <a:off x="5708043"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Gerade Verbindung 75">
              <a:extLst>
                <a:ext uri="{FF2B5EF4-FFF2-40B4-BE49-F238E27FC236}">
                  <a16:creationId xmlns:a16="http://schemas.microsoft.com/office/drawing/2014/main" id="{0E7EDD5B-659C-4153-9520-E067A2393CDB}"/>
                </a:ext>
              </a:extLst>
            </p:cNvPr>
            <p:cNvCxnSpPr/>
            <p:nvPr/>
          </p:nvCxnSpPr>
          <p:spPr>
            <a:xfrm>
              <a:off x="592549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Gerade Verbindung 77">
              <a:extLst>
                <a:ext uri="{FF2B5EF4-FFF2-40B4-BE49-F238E27FC236}">
                  <a16:creationId xmlns:a16="http://schemas.microsoft.com/office/drawing/2014/main" id="{180B0730-6246-4175-8FCD-6C42D87BEE42}"/>
                </a:ext>
              </a:extLst>
            </p:cNvPr>
            <p:cNvCxnSpPr/>
            <p:nvPr/>
          </p:nvCxnSpPr>
          <p:spPr>
            <a:xfrm>
              <a:off x="636039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Gerade Verbindung 78">
              <a:extLst>
                <a:ext uri="{FF2B5EF4-FFF2-40B4-BE49-F238E27FC236}">
                  <a16:creationId xmlns:a16="http://schemas.microsoft.com/office/drawing/2014/main" id="{51BACBFF-20BD-43E3-B32A-6A86D9CE3016}"/>
                </a:ext>
              </a:extLst>
            </p:cNvPr>
            <p:cNvCxnSpPr/>
            <p:nvPr/>
          </p:nvCxnSpPr>
          <p:spPr>
            <a:xfrm>
              <a:off x="657785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Gerade Verbindung 129">
              <a:extLst>
                <a:ext uri="{FF2B5EF4-FFF2-40B4-BE49-F238E27FC236}">
                  <a16:creationId xmlns:a16="http://schemas.microsoft.com/office/drawing/2014/main" id="{F77BF5B3-29AD-4E71-A330-C7E3257C99F5}"/>
                </a:ext>
              </a:extLst>
            </p:cNvPr>
            <p:cNvCxnSpPr/>
            <p:nvPr/>
          </p:nvCxnSpPr>
          <p:spPr>
            <a:xfrm>
              <a:off x="202307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Gerade Verbindung 130">
              <a:extLst>
                <a:ext uri="{FF2B5EF4-FFF2-40B4-BE49-F238E27FC236}">
                  <a16:creationId xmlns:a16="http://schemas.microsoft.com/office/drawing/2014/main" id="{DC83155F-59DF-44BB-9A87-900F453943EC}"/>
                </a:ext>
              </a:extLst>
            </p:cNvPr>
            <p:cNvCxnSpPr/>
            <p:nvPr/>
          </p:nvCxnSpPr>
          <p:spPr>
            <a:xfrm>
              <a:off x="441575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Gerade Verbindung 131">
              <a:extLst>
                <a:ext uri="{FF2B5EF4-FFF2-40B4-BE49-F238E27FC236}">
                  <a16:creationId xmlns:a16="http://schemas.microsoft.com/office/drawing/2014/main" id="{74D1A61E-60F7-4BC5-9358-105C89203453}"/>
                </a:ext>
              </a:extLst>
            </p:cNvPr>
            <p:cNvCxnSpPr/>
            <p:nvPr/>
          </p:nvCxnSpPr>
          <p:spPr>
            <a:xfrm>
              <a:off x="613787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Gerade Verbindung 133">
              <a:extLst>
                <a:ext uri="{FF2B5EF4-FFF2-40B4-BE49-F238E27FC236}">
                  <a16:creationId xmlns:a16="http://schemas.microsoft.com/office/drawing/2014/main" id="{5EBD944B-BF37-45FE-8F99-83A1964DD8DE}"/>
                </a:ext>
              </a:extLst>
            </p:cNvPr>
            <p:cNvCxnSpPr/>
            <p:nvPr/>
          </p:nvCxnSpPr>
          <p:spPr>
            <a:xfrm>
              <a:off x="1046019"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Gerade Verbindung 134">
              <a:extLst>
                <a:ext uri="{FF2B5EF4-FFF2-40B4-BE49-F238E27FC236}">
                  <a16:creationId xmlns:a16="http://schemas.microsoft.com/office/drawing/2014/main" id="{AE6AEB4F-A39E-49BE-9CE6-D1B5DEA5B2B4}"/>
                </a:ext>
              </a:extLst>
            </p:cNvPr>
            <p:cNvCxnSpPr/>
            <p:nvPr/>
          </p:nvCxnSpPr>
          <p:spPr>
            <a:xfrm>
              <a:off x="126347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Gerade Verbindung 135">
              <a:extLst>
                <a:ext uri="{FF2B5EF4-FFF2-40B4-BE49-F238E27FC236}">
                  <a16:creationId xmlns:a16="http://schemas.microsoft.com/office/drawing/2014/main" id="{7EDE471B-CC37-438A-BBD8-0FFF8BD908C4}"/>
                </a:ext>
              </a:extLst>
            </p:cNvPr>
            <p:cNvCxnSpPr/>
            <p:nvPr/>
          </p:nvCxnSpPr>
          <p:spPr>
            <a:xfrm>
              <a:off x="1480923"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Gerade Verbindung 136">
              <a:extLst>
                <a:ext uri="{FF2B5EF4-FFF2-40B4-BE49-F238E27FC236}">
                  <a16:creationId xmlns:a16="http://schemas.microsoft.com/office/drawing/2014/main" id="{CFBD45AB-7509-4207-B2A7-483061191D00}"/>
                </a:ext>
              </a:extLst>
            </p:cNvPr>
            <p:cNvCxnSpPr/>
            <p:nvPr/>
          </p:nvCxnSpPr>
          <p:spPr>
            <a:xfrm>
              <a:off x="169837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Gerade Verbindung 137">
              <a:extLst>
                <a:ext uri="{FF2B5EF4-FFF2-40B4-BE49-F238E27FC236}">
                  <a16:creationId xmlns:a16="http://schemas.microsoft.com/office/drawing/2014/main" id="{B83B6BEF-DA08-42DD-A3B5-5845F96360A5}"/>
                </a:ext>
              </a:extLst>
            </p:cNvPr>
            <p:cNvCxnSpPr/>
            <p:nvPr/>
          </p:nvCxnSpPr>
          <p:spPr>
            <a:xfrm>
              <a:off x="1915827"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Gerade Verbindung 138">
              <a:extLst>
                <a:ext uri="{FF2B5EF4-FFF2-40B4-BE49-F238E27FC236}">
                  <a16:creationId xmlns:a16="http://schemas.microsoft.com/office/drawing/2014/main" id="{7D3CD444-8B64-4E74-9811-CE6173CED36E}"/>
                </a:ext>
              </a:extLst>
            </p:cNvPr>
            <p:cNvCxnSpPr/>
            <p:nvPr/>
          </p:nvCxnSpPr>
          <p:spPr>
            <a:xfrm>
              <a:off x="235073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Gerade Verbindung 140">
              <a:extLst>
                <a:ext uri="{FF2B5EF4-FFF2-40B4-BE49-F238E27FC236}">
                  <a16:creationId xmlns:a16="http://schemas.microsoft.com/office/drawing/2014/main" id="{880BCB37-CC4A-4B9F-97FB-F8BFEDC24C9D}"/>
                </a:ext>
              </a:extLst>
            </p:cNvPr>
            <p:cNvCxnSpPr/>
            <p:nvPr/>
          </p:nvCxnSpPr>
          <p:spPr>
            <a:xfrm>
              <a:off x="278563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Gerade Verbindung 141">
              <a:extLst>
                <a:ext uri="{FF2B5EF4-FFF2-40B4-BE49-F238E27FC236}">
                  <a16:creationId xmlns:a16="http://schemas.microsoft.com/office/drawing/2014/main" id="{CD7946BD-7080-461D-97CB-EC8BB5DB90CC}"/>
                </a:ext>
              </a:extLst>
            </p:cNvPr>
            <p:cNvCxnSpPr/>
            <p:nvPr/>
          </p:nvCxnSpPr>
          <p:spPr>
            <a:xfrm>
              <a:off x="3003087"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Gerade Verbindung 142">
              <a:extLst>
                <a:ext uri="{FF2B5EF4-FFF2-40B4-BE49-F238E27FC236}">
                  <a16:creationId xmlns:a16="http://schemas.microsoft.com/office/drawing/2014/main" id="{65D12CAF-185F-49C1-8151-B800FA3119EE}"/>
                </a:ext>
              </a:extLst>
            </p:cNvPr>
            <p:cNvCxnSpPr/>
            <p:nvPr/>
          </p:nvCxnSpPr>
          <p:spPr>
            <a:xfrm>
              <a:off x="3220539"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Gerade Verbindung 145">
              <a:extLst>
                <a:ext uri="{FF2B5EF4-FFF2-40B4-BE49-F238E27FC236}">
                  <a16:creationId xmlns:a16="http://schemas.microsoft.com/office/drawing/2014/main" id="{706E12A8-53B0-44E7-BC8E-6BCE4D62B0A6}"/>
                </a:ext>
              </a:extLst>
            </p:cNvPr>
            <p:cNvCxnSpPr/>
            <p:nvPr/>
          </p:nvCxnSpPr>
          <p:spPr>
            <a:xfrm>
              <a:off x="387289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Gerade Verbindung 146">
              <a:extLst>
                <a:ext uri="{FF2B5EF4-FFF2-40B4-BE49-F238E27FC236}">
                  <a16:creationId xmlns:a16="http://schemas.microsoft.com/office/drawing/2014/main" id="{559CC12D-34AC-4B7F-8E18-32674F2E5D9C}"/>
                </a:ext>
              </a:extLst>
            </p:cNvPr>
            <p:cNvCxnSpPr/>
            <p:nvPr/>
          </p:nvCxnSpPr>
          <p:spPr>
            <a:xfrm>
              <a:off x="4090347"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Gerade Verbindung 147">
              <a:extLst>
                <a:ext uri="{FF2B5EF4-FFF2-40B4-BE49-F238E27FC236}">
                  <a16:creationId xmlns:a16="http://schemas.microsoft.com/office/drawing/2014/main" id="{8E9AADF8-57BB-483C-9036-F5C58268D0F7}"/>
                </a:ext>
              </a:extLst>
            </p:cNvPr>
            <p:cNvCxnSpPr/>
            <p:nvPr/>
          </p:nvCxnSpPr>
          <p:spPr>
            <a:xfrm>
              <a:off x="4307799"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Gerade Verbindung 148">
              <a:extLst>
                <a:ext uri="{FF2B5EF4-FFF2-40B4-BE49-F238E27FC236}">
                  <a16:creationId xmlns:a16="http://schemas.microsoft.com/office/drawing/2014/main" id="{B93D29E1-9819-4B01-8FCB-592FB2FD87EE}"/>
                </a:ext>
              </a:extLst>
            </p:cNvPr>
            <p:cNvCxnSpPr/>
            <p:nvPr/>
          </p:nvCxnSpPr>
          <p:spPr>
            <a:xfrm>
              <a:off x="4742703"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Gerade Verbindung 149">
              <a:extLst>
                <a:ext uri="{FF2B5EF4-FFF2-40B4-BE49-F238E27FC236}">
                  <a16:creationId xmlns:a16="http://schemas.microsoft.com/office/drawing/2014/main" id="{F90A37E6-CE9F-4964-871C-E062A4CABA8D}"/>
                </a:ext>
              </a:extLst>
            </p:cNvPr>
            <p:cNvCxnSpPr/>
            <p:nvPr/>
          </p:nvCxnSpPr>
          <p:spPr>
            <a:xfrm>
              <a:off x="496015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Gerade Verbindung 150">
              <a:extLst>
                <a:ext uri="{FF2B5EF4-FFF2-40B4-BE49-F238E27FC236}">
                  <a16:creationId xmlns:a16="http://schemas.microsoft.com/office/drawing/2014/main" id="{F0E062AF-8A61-4030-998E-F71E665082E3}"/>
                </a:ext>
              </a:extLst>
            </p:cNvPr>
            <p:cNvCxnSpPr/>
            <p:nvPr/>
          </p:nvCxnSpPr>
          <p:spPr>
            <a:xfrm>
              <a:off x="5177607"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Gerade Verbindung 152">
              <a:extLst>
                <a:ext uri="{FF2B5EF4-FFF2-40B4-BE49-F238E27FC236}">
                  <a16:creationId xmlns:a16="http://schemas.microsoft.com/office/drawing/2014/main" id="{C823C2AB-F07A-42BE-869E-175458C4BA49}"/>
                </a:ext>
              </a:extLst>
            </p:cNvPr>
            <p:cNvCxnSpPr/>
            <p:nvPr/>
          </p:nvCxnSpPr>
          <p:spPr>
            <a:xfrm>
              <a:off x="561251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Gerade Verbindung 153">
              <a:extLst>
                <a:ext uri="{FF2B5EF4-FFF2-40B4-BE49-F238E27FC236}">
                  <a16:creationId xmlns:a16="http://schemas.microsoft.com/office/drawing/2014/main" id="{B57860F7-0C8D-4FDD-994C-649729F5D66E}"/>
                </a:ext>
              </a:extLst>
            </p:cNvPr>
            <p:cNvCxnSpPr/>
            <p:nvPr/>
          </p:nvCxnSpPr>
          <p:spPr>
            <a:xfrm>
              <a:off x="5829963"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Gerade Verbindung 154">
              <a:extLst>
                <a:ext uri="{FF2B5EF4-FFF2-40B4-BE49-F238E27FC236}">
                  <a16:creationId xmlns:a16="http://schemas.microsoft.com/office/drawing/2014/main" id="{8B4E9E78-2CDD-413C-8B2A-1C86BA8A47F3}"/>
                </a:ext>
              </a:extLst>
            </p:cNvPr>
            <p:cNvCxnSpPr/>
            <p:nvPr/>
          </p:nvCxnSpPr>
          <p:spPr>
            <a:xfrm>
              <a:off x="604741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Gerade Verbindung 155">
              <a:extLst>
                <a:ext uri="{FF2B5EF4-FFF2-40B4-BE49-F238E27FC236}">
                  <a16:creationId xmlns:a16="http://schemas.microsoft.com/office/drawing/2014/main" id="{B7C8E9B1-BB09-4614-B270-3D6CC1D68436}"/>
                </a:ext>
              </a:extLst>
            </p:cNvPr>
            <p:cNvCxnSpPr/>
            <p:nvPr/>
          </p:nvCxnSpPr>
          <p:spPr>
            <a:xfrm>
              <a:off x="6482319"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Gerade Verbindung 157">
              <a:extLst>
                <a:ext uri="{FF2B5EF4-FFF2-40B4-BE49-F238E27FC236}">
                  <a16:creationId xmlns:a16="http://schemas.microsoft.com/office/drawing/2014/main" id="{6A817F5F-3E97-4DA9-9A97-E95A94A60B76}"/>
                </a:ext>
              </a:extLst>
            </p:cNvPr>
            <p:cNvCxnSpPr/>
            <p:nvPr/>
          </p:nvCxnSpPr>
          <p:spPr>
            <a:xfrm>
              <a:off x="214499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Gerade Verbindung 158">
              <a:extLst>
                <a:ext uri="{FF2B5EF4-FFF2-40B4-BE49-F238E27FC236}">
                  <a16:creationId xmlns:a16="http://schemas.microsoft.com/office/drawing/2014/main" id="{C277CD31-1D93-4B59-9539-C7A38E165BAA}"/>
                </a:ext>
              </a:extLst>
            </p:cNvPr>
            <p:cNvCxnSpPr/>
            <p:nvPr/>
          </p:nvCxnSpPr>
          <p:spPr>
            <a:xfrm>
              <a:off x="453767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Gerade Verbindung 159">
              <a:extLst>
                <a:ext uri="{FF2B5EF4-FFF2-40B4-BE49-F238E27FC236}">
                  <a16:creationId xmlns:a16="http://schemas.microsoft.com/office/drawing/2014/main" id="{52BDEC4F-F16E-4299-941B-9D14ED3E61F7}"/>
                </a:ext>
              </a:extLst>
            </p:cNvPr>
            <p:cNvCxnSpPr/>
            <p:nvPr/>
          </p:nvCxnSpPr>
          <p:spPr>
            <a:xfrm>
              <a:off x="6259791"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Gerade Verbindung 160">
              <a:extLst>
                <a:ext uri="{FF2B5EF4-FFF2-40B4-BE49-F238E27FC236}">
                  <a16:creationId xmlns:a16="http://schemas.microsoft.com/office/drawing/2014/main" id="{0D831605-79A7-455E-AD76-EB1E37A5495C}"/>
                </a:ext>
              </a:extLst>
            </p:cNvPr>
            <p:cNvCxnSpPr/>
            <p:nvPr/>
          </p:nvCxnSpPr>
          <p:spPr>
            <a:xfrm>
              <a:off x="942867"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Gerade Verbindung 161">
              <a:extLst>
                <a:ext uri="{FF2B5EF4-FFF2-40B4-BE49-F238E27FC236}">
                  <a16:creationId xmlns:a16="http://schemas.microsoft.com/office/drawing/2014/main" id="{0C12B542-0B25-4125-929F-9E00ACA739BA}"/>
                </a:ext>
              </a:extLst>
            </p:cNvPr>
            <p:cNvCxnSpPr/>
            <p:nvPr/>
          </p:nvCxnSpPr>
          <p:spPr>
            <a:xfrm>
              <a:off x="1160319"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Gerade Verbindung 162">
              <a:extLst>
                <a:ext uri="{FF2B5EF4-FFF2-40B4-BE49-F238E27FC236}">
                  <a16:creationId xmlns:a16="http://schemas.microsoft.com/office/drawing/2014/main" id="{552833E9-C87C-4B1F-AFBD-DB58E30B4AA7}"/>
                </a:ext>
              </a:extLst>
            </p:cNvPr>
            <p:cNvCxnSpPr/>
            <p:nvPr/>
          </p:nvCxnSpPr>
          <p:spPr>
            <a:xfrm>
              <a:off x="137777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Gerade Verbindung 164">
              <a:extLst>
                <a:ext uri="{FF2B5EF4-FFF2-40B4-BE49-F238E27FC236}">
                  <a16:creationId xmlns:a16="http://schemas.microsoft.com/office/drawing/2014/main" id="{EEA95DFC-7EB8-4FB8-8A4A-98ECB7D9F646}"/>
                </a:ext>
              </a:extLst>
            </p:cNvPr>
            <p:cNvCxnSpPr/>
            <p:nvPr/>
          </p:nvCxnSpPr>
          <p:spPr>
            <a:xfrm>
              <a:off x="181267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Gerade Verbindung 165">
              <a:extLst>
                <a:ext uri="{FF2B5EF4-FFF2-40B4-BE49-F238E27FC236}">
                  <a16:creationId xmlns:a16="http://schemas.microsoft.com/office/drawing/2014/main" id="{B0CF93A9-CBB5-49BC-8D30-4497800D1BBA}"/>
                </a:ext>
              </a:extLst>
            </p:cNvPr>
            <p:cNvCxnSpPr/>
            <p:nvPr/>
          </p:nvCxnSpPr>
          <p:spPr>
            <a:xfrm>
              <a:off x="2030127"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Gerade Verbindung 166">
              <a:extLst>
                <a:ext uri="{FF2B5EF4-FFF2-40B4-BE49-F238E27FC236}">
                  <a16:creationId xmlns:a16="http://schemas.microsoft.com/office/drawing/2014/main" id="{3D3F2B29-82CA-40F4-97B6-2DD5292EE744}"/>
                </a:ext>
              </a:extLst>
            </p:cNvPr>
            <p:cNvCxnSpPr/>
            <p:nvPr/>
          </p:nvCxnSpPr>
          <p:spPr>
            <a:xfrm>
              <a:off x="246503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Gerade Verbindung 167">
              <a:extLst>
                <a:ext uri="{FF2B5EF4-FFF2-40B4-BE49-F238E27FC236}">
                  <a16:creationId xmlns:a16="http://schemas.microsoft.com/office/drawing/2014/main" id="{D43B53BC-F050-4B6C-8897-EA0F8D50B730}"/>
                </a:ext>
              </a:extLst>
            </p:cNvPr>
            <p:cNvCxnSpPr/>
            <p:nvPr/>
          </p:nvCxnSpPr>
          <p:spPr>
            <a:xfrm>
              <a:off x="2682483"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Gerade Verbindung 168">
              <a:extLst>
                <a:ext uri="{FF2B5EF4-FFF2-40B4-BE49-F238E27FC236}">
                  <a16:creationId xmlns:a16="http://schemas.microsoft.com/office/drawing/2014/main" id="{66D91294-E530-4421-B366-1F15DBD807AE}"/>
                </a:ext>
              </a:extLst>
            </p:cNvPr>
            <p:cNvCxnSpPr/>
            <p:nvPr/>
          </p:nvCxnSpPr>
          <p:spPr>
            <a:xfrm>
              <a:off x="289993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Gerade Verbindung 169">
              <a:extLst>
                <a:ext uri="{FF2B5EF4-FFF2-40B4-BE49-F238E27FC236}">
                  <a16:creationId xmlns:a16="http://schemas.microsoft.com/office/drawing/2014/main" id="{25EF46FA-B178-4C37-9B1C-0213AA8BE23D}"/>
                </a:ext>
              </a:extLst>
            </p:cNvPr>
            <p:cNvCxnSpPr/>
            <p:nvPr/>
          </p:nvCxnSpPr>
          <p:spPr>
            <a:xfrm>
              <a:off x="3117387"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Gerade Verbindung 170">
              <a:extLst>
                <a:ext uri="{FF2B5EF4-FFF2-40B4-BE49-F238E27FC236}">
                  <a16:creationId xmlns:a16="http://schemas.microsoft.com/office/drawing/2014/main" id="{B64A58E7-4054-4CE5-BBA8-BC1CFBB68266}"/>
                </a:ext>
              </a:extLst>
            </p:cNvPr>
            <p:cNvCxnSpPr/>
            <p:nvPr/>
          </p:nvCxnSpPr>
          <p:spPr>
            <a:xfrm>
              <a:off x="3334839"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Gerade Verbindung 172">
              <a:extLst>
                <a:ext uri="{FF2B5EF4-FFF2-40B4-BE49-F238E27FC236}">
                  <a16:creationId xmlns:a16="http://schemas.microsoft.com/office/drawing/2014/main" id="{210BCF5A-7E9A-4D75-9E7A-4A2EBA23FFF7}"/>
                </a:ext>
              </a:extLst>
            </p:cNvPr>
            <p:cNvCxnSpPr/>
            <p:nvPr/>
          </p:nvCxnSpPr>
          <p:spPr>
            <a:xfrm>
              <a:off x="3769743"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Gerade Verbindung 173">
              <a:extLst>
                <a:ext uri="{FF2B5EF4-FFF2-40B4-BE49-F238E27FC236}">
                  <a16:creationId xmlns:a16="http://schemas.microsoft.com/office/drawing/2014/main" id="{4D08C8BE-A023-4765-8B27-9FC96A411861}"/>
                </a:ext>
              </a:extLst>
            </p:cNvPr>
            <p:cNvCxnSpPr/>
            <p:nvPr/>
          </p:nvCxnSpPr>
          <p:spPr>
            <a:xfrm>
              <a:off x="398719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Gerade Verbindung 174">
              <a:extLst>
                <a:ext uri="{FF2B5EF4-FFF2-40B4-BE49-F238E27FC236}">
                  <a16:creationId xmlns:a16="http://schemas.microsoft.com/office/drawing/2014/main" id="{554242AE-5D46-476E-A592-F51FAC5C9913}"/>
                </a:ext>
              </a:extLst>
            </p:cNvPr>
            <p:cNvCxnSpPr/>
            <p:nvPr/>
          </p:nvCxnSpPr>
          <p:spPr>
            <a:xfrm>
              <a:off x="4204647"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Gerade Verbindung 175">
              <a:extLst>
                <a:ext uri="{FF2B5EF4-FFF2-40B4-BE49-F238E27FC236}">
                  <a16:creationId xmlns:a16="http://schemas.microsoft.com/office/drawing/2014/main" id="{C9DB8AE0-6F79-4C7B-9CED-35BBAC18E65F}"/>
                </a:ext>
              </a:extLst>
            </p:cNvPr>
            <p:cNvCxnSpPr/>
            <p:nvPr/>
          </p:nvCxnSpPr>
          <p:spPr>
            <a:xfrm>
              <a:off x="4422099"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Gerade Verbindung 176">
              <a:extLst>
                <a:ext uri="{FF2B5EF4-FFF2-40B4-BE49-F238E27FC236}">
                  <a16:creationId xmlns:a16="http://schemas.microsoft.com/office/drawing/2014/main" id="{2A1279BA-09B0-4C87-BAFA-C5DB7D185025}"/>
                </a:ext>
              </a:extLst>
            </p:cNvPr>
            <p:cNvCxnSpPr/>
            <p:nvPr/>
          </p:nvCxnSpPr>
          <p:spPr>
            <a:xfrm>
              <a:off x="4857003"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Gerade Verbindung 177">
              <a:extLst>
                <a:ext uri="{FF2B5EF4-FFF2-40B4-BE49-F238E27FC236}">
                  <a16:creationId xmlns:a16="http://schemas.microsoft.com/office/drawing/2014/main" id="{C760F94C-0A2C-4E1E-9E46-823CB15E3BB6}"/>
                </a:ext>
              </a:extLst>
            </p:cNvPr>
            <p:cNvCxnSpPr/>
            <p:nvPr/>
          </p:nvCxnSpPr>
          <p:spPr>
            <a:xfrm>
              <a:off x="507445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Gerade Verbindung 180">
              <a:extLst>
                <a:ext uri="{FF2B5EF4-FFF2-40B4-BE49-F238E27FC236}">
                  <a16:creationId xmlns:a16="http://schemas.microsoft.com/office/drawing/2014/main" id="{B9460A87-708A-48E1-B2DF-F19B42AEA124}"/>
                </a:ext>
              </a:extLst>
            </p:cNvPr>
            <p:cNvCxnSpPr/>
            <p:nvPr/>
          </p:nvCxnSpPr>
          <p:spPr>
            <a:xfrm>
              <a:off x="572681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Gerade Verbindung 181">
              <a:extLst>
                <a:ext uri="{FF2B5EF4-FFF2-40B4-BE49-F238E27FC236}">
                  <a16:creationId xmlns:a16="http://schemas.microsoft.com/office/drawing/2014/main" id="{5EC0681B-7972-4068-9CB1-2A443C863147}"/>
                </a:ext>
              </a:extLst>
            </p:cNvPr>
            <p:cNvCxnSpPr/>
            <p:nvPr/>
          </p:nvCxnSpPr>
          <p:spPr>
            <a:xfrm>
              <a:off x="5944263"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Gerade Verbindung 182">
              <a:extLst>
                <a:ext uri="{FF2B5EF4-FFF2-40B4-BE49-F238E27FC236}">
                  <a16:creationId xmlns:a16="http://schemas.microsoft.com/office/drawing/2014/main" id="{827B072D-C2F0-4267-AD60-15EE0D17BFD0}"/>
                </a:ext>
              </a:extLst>
            </p:cNvPr>
            <p:cNvCxnSpPr/>
            <p:nvPr/>
          </p:nvCxnSpPr>
          <p:spPr>
            <a:xfrm>
              <a:off x="616171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Gerade Verbindung 183">
              <a:extLst>
                <a:ext uri="{FF2B5EF4-FFF2-40B4-BE49-F238E27FC236}">
                  <a16:creationId xmlns:a16="http://schemas.microsoft.com/office/drawing/2014/main" id="{5045D5DD-F5CB-441F-904C-355DD72D68D5}"/>
                </a:ext>
              </a:extLst>
            </p:cNvPr>
            <p:cNvCxnSpPr/>
            <p:nvPr/>
          </p:nvCxnSpPr>
          <p:spPr>
            <a:xfrm>
              <a:off x="6596619"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Gerade Verbindung 185">
              <a:extLst>
                <a:ext uri="{FF2B5EF4-FFF2-40B4-BE49-F238E27FC236}">
                  <a16:creationId xmlns:a16="http://schemas.microsoft.com/office/drawing/2014/main" id="{F77C83C3-9BD9-4CC4-973F-9C7BEF3EE367}"/>
                </a:ext>
              </a:extLst>
            </p:cNvPr>
            <p:cNvCxnSpPr/>
            <p:nvPr/>
          </p:nvCxnSpPr>
          <p:spPr>
            <a:xfrm>
              <a:off x="225929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Gerade Verbindung 186">
              <a:extLst>
                <a:ext uri="{FF2B5EF4-FFF2-40B4-BE49-F238E27FC236}">
                  <a16:creationId xmlns:a16="http://schemas.microsoft.com/office/drawing/2014/main" id="{5707FBB8-CE7D-490E-9D47-61E116AC9CB0}"/>
                </a:ext>
              </a:extLst>
            </p:cNvPr>
            <p:cNvCxnSpPr/>
            <p:nvPr/>
          </p:nvCxnSpPr>
          <p:spPr>
            <a:xfrm>
              <a:off x="465197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Gerade Verbindung 187">
              <a:extLst>
                <a:ext uri="{FF2B5EF4-FFF2-40B4-BE49-F238E27FC236}">
                  <a16:creationId xmlns:a16="http://schemas.microsoft.com/office/drawing/2014/main" id="{12BB0B18-106A-4F71-A18F-29E58ADCD5BC}"/>
                </a:ext>
              </a:extLst>
            </p:cNvPr>
            <p:cNvCxnSpPr/>
            <p:nvPr/>
          </p:nvCxnSpPr>
          <p:spPr>
            <a:xfrm>
              <a:off x="6374091"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Gerade Verbindung 190">
              <a:extLst>
                <a:ext uri="{FF2B5EF4-FFF2-40B4-BE49-F238E27FC236}">
                  <a16:creationId xmlns:a16="http://schemas.microsoft.com/office/drawing/2014/main" id="{554163D8-C7E9-4D31-B1B6-9D3CD357B58F}"/>
                </a:ext>
              </a:extLst>
            </p:cNvPr>
            <p:cNvCxnSpPr/>
            <p:nvPr/>
          </p:nvCxnSpPr>
          <p:spPr>
            <a:xfrm>
              <a:off x="129395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Gerade Verbindung 191">
              <a:extLst>
                <a:ext uri="{FF2B5EF4-FFF2-40B4-BE49-F238E27FC236}">
                  <a16:creationId xmlns:a16="http://schemas.microsoft.com/office/drawing/2014/main" id="{F6277523-28A7-4842-9F39-3FEC3F7B2E55}"/>
                </a:ext>
              </a:extLst>
            </p:cNvPr>
            <p:cNvCxnSpPr/>
            <p:nvPr/>
          </p:nvCxnSpPr>
          <p:spPr>
            <a:xfrm>
              <a:off x="1511403"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Gerade Verbindung 193">
              <a:extLst>
                <a:ext uri="{FF2B5EF4-FFF2-40B4-BE49-F238E27FC236}">
                  <a16:creationId xmlns:a16="http://schemas.microsoft.com/office/drawing/2014/main" id="{5FFB9FE2-1A46-4610-8AB0-D4C1D7EE3FF3}"/>
                </a:ext>
              </a:extLst>
            </p:cNvPr>
            <p:cNvCxnSpPr/>
            <p:nvPr/>
          </p:nvCxnSpPr>
          <p:spPr>
            <a:xfrm>
              <a:off x="1946307"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Gerade Verbindung 195">
              <a:extLst>
                <a:ext uri="{FF2B5EF4-FFF2-40B4-BE49-F238E27FC236}">
                  <a16:creationId xmlns:a16="http://schemas.microsoft.com/office/drawing/2014/main" id="{8A750959-9909-46B4-AE12-B6BF9AF3F1AC}"/>
                </a:ext>
              </a:extLst>
            </p:cNvPr>
            <p:cNvCxnSpPr/>
            <p:nvPr/>
          </p:nvCxnSpPr>
          <p:spPr>
            <a:xfrm>
              <a:off x="2598663"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Gerade Verbindung 196">
              <a:extLst>
                <a:ext uri="{FF2B5EF4-FFF2-40B4-BE49-F238E27FC236}">
                  <a16:creationId xmlns:a16="http://schemas.microsoft.com/office/drawing/2014/main" id="{AA64BBEB-190C-4E26-A024-E281F562DEDE}"/>
                </a:ext>
              </a:extLst>
            </p:cNvPr>
            <p:cNvCxnSpPr/>
            <p:nvPr/>
          </p:nvCxnSpPr>
          <p:spPr>
            <a:xfrm>
              <a:off x="281611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Gerade Verbindung 198">
              <a:extLst>
                <a:ext uri="{FF2B5EF4-FFF2-40B4-BE49-F238E27FC236}">
                  <a16:creationId xmlns:a16="http://schemas.microsoft.com/office/drawing/2014/main" id="{EA58F8F9-4FD2-4EA7-A8E5-7C020DA67D17}"/>
                </a:ext>
              </a:extLst>
            </p:cNvPr>
            <p:cNvCxnSpPr/>
            <p:nvPr/>
          </p:nvCxnSpPr>
          <p:spPr>
            <a:xfrm>
              <a:off x="3251019"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Gerade Verbindung 201">
              <a:extLst>
                <a:ext uri="{FF2B5EF4-FFF2-40B4-BE49-F238E27FC236}">
                  <a16:creationId xmlns:a16="http://schemas.microsoft.com/office/drawing/2014/main" id="{90622084-2E94-458E-A4D0-ABDBF04A842B}"/>
                </a:ext>
              </a:extLst>
            </p:cNvPr>
            <p:cNvCxnSpPr/>
            <p:nvPr/>
          </p:nvCxnSpPr>
          <p:spPr>
            <a:xfrm>
              <a:off x="390337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Gerade Verbindung 203">
              <a:extLst>
                <a:ext uri="{FF2B5EF4-FFF2-40B4-BE49-F238E27FC236}">
                  <a16:creationId xmlns:a16="http://schemas.microsoft.com/office/drawing/2014/main" id="{F600A9CE-5A49-4705-B633-6606D9CF7983}"/>
                </a:ext>
              </a:extLst>
            </p:cNvPr>
            <p:cNvCxnSpPr/>
            <p:nvPr/>
          </p:nvCxnSpPr>
          <p:spPr>
            <a:xfrm>
              <a:off x="4338279"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Gerade Verbindung 204">
              <a:extLst>
                <a:ext uri="{FF2B5EF4-FFF2-40B4-BE49-F238E27FC236}">
                  <a16:creationId xmlns:a16="http://schemas.microsoft.com/office/drawing/2014/main" id="{2BD175B5-FD66-4745-983D-D2340D69AA13}"/>
                </a:ext>
              </a:extLst>
            </p:cNvPr>
            <p:cNvCxnSpPr/>
            <p:nvPr/>
          </p:nvCxnSpPr>
          <p:spPr>
            <a:xfrm>
              <a:off x="4773183"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Gerade Verbindung 205">
              <a:extLst>
                <a:ext uri="{FF2B5EF4-FFF2-40B4-BE49-F238E27FC236}">
                  <a16:creationId xmlns:a16="http://schemas.microsoft.com/office/drawing/2014/main" id="{DE8BCABF-277C-4ED3-9078-DB9E6FE3901C}"/>
                </a:ext>
              </a:extLst>
            </p:cNvPr>
            <p:cNvCxnSpPr/>
            <p:nvPr/>
          </p:nvCxnSpPr>
          <p:spPr>
            <a:xfrm>
              <a:off x="499063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Gerade Verbindung 208">
              <a:extLst>
                <a:ext uri="{FF2B5EF4-FFF2-40B4-BE49-F238E27FC236}">
                  <a16:creationId xmlns:a16="http://schemas.microsoft.com/office/drawing/2014/main" id="{184622CA-2086-4913-9400-9FA003299257}"/>
                </a:ext>
              </a:extLst>
            </p:cNvPr>
            <p:cNvCxnSpPr/>
            <p:nvPr/>
          </p:nvCxnSpPr>
          <p:spPr>
            <a:xfrm>
              <a:off x="564299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Gerade Verbindung 209">
              <a:extLst>
                <a:ext uri="{FF2B5EF4-FFF2-40B4-BE49-F238E27FC236}">
                  <a16:creationId xmlns:a16="http://schemas.microsoft.com/office/drawing/2014/main" id="{72E42DC3-5587-43F2-A6E9-77C7F27BF7A3}"/>
                </a:ext>
              </a:extLst>
            </p:cNvPr>
            <p:cNvCxnSpPr/>
            <p:nvPr/>
          </p:nvCxnSpPr>
          <p:spPr>
            <a:xfrm>
              <a:off x="5860443"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Gerade Verbindung 210">
              <a:extLst>
                <a:ext uri="{FF2B5EF4-FFF2-40B4-BE49-F238E27FC236}">
                  <a16:creationId xmlns:a16="http://schemas.microsoft.com/office/drawing/2014/main" id="{566E6AB3-5921-4A7C-9307-FD61867C2B3B}"/>
                </a:ext>
              </a:extLst>
            </p:cNvPr>
            <p:cNvCxnSpPr/>
            <p:nvPr/>
          </p:nvCxnSpPr>
          <p:spPr>
            <a:xfrm>
              <a:off x="607789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Gerade Verbindung 211">
              <a:extLst>
                <a:ext uri="{FF2B5EF4-FFF2-40B4-BE49-F238E27FC236}">
                  <a16:creationId xmlns:a16="http://schemas.microsoft.com/office/drawing/2014/main" id="{7751AB31-DC06-41B6-97EC-01F69D39D224}"/>
                </a:ext>
              </a:extLst>
            </p:cNvPr>
            <p:cNvCxnSpPr/>
            <p:nvPr/>
          </p:nvCxnSpPr>
          <p:spPr>
            <a:xfrm>
              <a:off x="6512799"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Gerade Verbindung 213">
              <a:extLst>
                <a:ext uri="{FF2B5EF4-FFF2-40B4-BE49-F238E27FC236}">
                  <a16:creationId xmlns:a16="http://schemas.microsoft.com/office/drawing/2014/main" id="{C1428BC7-2009-4368-9FA1-B9D615A7CD3A}"/>
                </a:ext>
              </a:extLst>
            </p:cNvPr>
            <p:cNvCxnSpPr/>
            <p:nvPr/>
          </p:nvCxnSpPr>
          <p:spPr>
            <a:xfrm>
              <a:off x="217547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Gerade Verbindung 214">
              <a:extLst>
                <a:ext uri="{FF2B5EF4-FFF2-40B4-BE49-F238E27FC236}">
                  <a16:creationId xmlns:a16="http://schemas.microsoft.com/office/drawing/2014/main" id="{C576E443-7F2A-4248-B4E6-6815E2D9CEB8}"/>
                </a:ext>
              </a:extLst>
            </p:cNvPr>
            <p:cNvCxnSpPr/>
            <p:nvPr/>
          </p:nvCxnSpPr>
          <p:spPr>
            <a:xfrm>
              <a:off x="456815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Gerade Verbindung 215">
              <a:extLst>
                <a:ext uri="{FF2B5EF4-FFF2-40B4-BE49-F238E27FC236}">
                  <a16:creationId xmlns:a16="http://schemas.microsoft.com/office/drawing/2014/main" id="{BC70E430-28AB-47AF-B711-A6F9D9B533CA}"/>
                </a:ext>
              </a:extLst>
            </p:cNvPr>
            <p:cNvCxnSpPr/>
            <p:nvPr/>
          </p:nvCxnSpPr>
          <p:spPr>
            <a:xfrm>
              <a:off x="629027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Gerade Verbindung 218">
              <a:extLst>
                <a:ext uri="{FF2B5EF4-FFF2-40B4-BE49-F238E27FC236}">
                  <a16:creationId xmlns:a16="http://schemas.microsoft.com/office/drawing/2014/main" id="{509A81CE-8699-464D-B5FD-F1FEF05E4C7C}"/>
                </a:ext>
              </a:extLst>
            </p:cNvPr>
            <p:cNvCxnSpPr/>
            <p:nvPr/>
          </p:nvCxnSpPr>
          <p:spPr>
            <a:xfrm>
              <a:off x="1210131"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Gerade Verbindung 219">
              <a:extLst>
                <a:ext uri="{FF2B5EF4-FFF2-40B4-BE49-F238E27FC236}">
                  <a16:creationId xmlns:a16="http://schemas.microsoft.com/office/drawing/2014/main" id="{1A3AD683-5608-4CF6-8084-50C53EC5A406}"/>
                </a:ext>
              </a:extLst>
            </p:cNvPr>
            <p:cNvCxnSpPr/>
            <p:nvPr/>
          </p:nvCxnSpPr>
          <p:spPr>
            <a:xfrm>
              <a:off x="1427583"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Gerade Verbindung 224">
              <a:extLst>
                <a:ext uri="{FF2B5EF4-FFF2-40B4-BE49-F238E27FC236}">
                  <a16:creationId xmlns:a16="http://schemas.microsoft.com/office/drawing/2014/main" id="{B0DFB201-A630-4533-8E81-0542F5186990}"/>
                </a:ext>
              </a:extLst>
            </p:cNvPr>
            <p:cNvCxnSpPr/>
            <p:nvPr/>
          </p:nvCxnSpPr>
          <p:spPr>
            <a:xfrm>
              <a:off x="2732295"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Gerade Verbindung 225">
              <a:extLst>
                <a:ext uri="{FF2B5EF4-FFF2-40B4-BE49-F238E27FC236}">
                  <a16:creationId xmlns:a16="http://schemas.microsoft.com/office/drawing/2014/main" id="{D72ADAAA-CEAA-4FB8-859F-5F4996565D28}"/>
                </a:ext>
              </a:extLst>
            </p:cNvPr>
            <p:cNvCxnSpPr/>
            <p:nvPr/>
          </p:nvCxnSpPr>
          <p:spPr>
            <a:xfrm>
              <a:off x="2949747"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Gerade Verbindung 229">
              <a:extLst>
                <a:ext uri="{FF2B5EF4-FFF2-40B4-BE49-F238E27FC236}">
                  <a16:creationId xmlns:a16="http://schemas.microsoft.com/office/drawing/2014/main" id="{9640EEDC-C08E-47F4-A5C7-1C78DDBC225F}"/>
                </a:ext>
              </a:extLst>
            </p:cNvPr>
            <p:cNvCxnSpPr/>
            <p:nvPr/>
          </p:nvCxnSpPr>
          <p:spPr>
            <a:xfrm>
              <a:off x="3819555"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Gerade Verbindung 230">
              <a:extLst>
                <a:ext uri="{FF2B5EF4-FFF2-40B4-BE49-F238E27FC236}">
                  <a16:creationId xmlns:a16="http://schemas.microsoft.com/office/drawing/2014/main" id="{057D86BA-B9B2-4D39-9125-22C6036CFB43}"/>
                </a:ext>
              </a:extLst>
            </p:cNvPr>
            <p:cNvCxnSpPr/>
            <p:nvPr/>
          </p:nvCxnSpPr>
          <p:spPr>
            <a:xfrm>
              <a:off x="4037007"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Gerade Verbindung 231">
              <a:extLst>
                <a:ext uri="{FF2B5EF4-FFF2-40B4-BE49-F238E27FC236}">
                  <a16:creationId xmlns:a16="http://schemas.microsoft.com/office/drawing/2014/main" id="{509B30CB-A301-43E1-B932-83A6F004575A}"/>
                </a:ext>
              </a:extLst>
            </p:cNvPr>
            <p:cNvCxnSpPr/>
            <p:nvPr/>
          </p:nvCxnSpPr>
          <p:spPr>
            <a:xfrm>
              <a:off x="4254459"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Gerade Verbindung 232">
              <a:extLst>
                <a:ext uri="{FF2B5EF4-FFF2-40B4-BE49-F238E27FC236}">
                  <a16:creationId xmlns:a16="http://schemas.microsoft.com/office/drawing/2014/main" id="{43D92DBA-7210-4116-9EFB-E079D3EC159D}"/>
                </a:ext>
              </a:extLst>
            </p:cNvPr>
            <p:cNvCxnSpPr/>
            <p:nvPr/>
          </p:nvCxnSpPr>
          <p:spPr>
            <a:xfrm>
              <a:off x="4689363"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Gerade Verbindung 233">
              <a:extLst>
                <a:ext uri="{FF2B5EF4-FFF2-40B4-BE49-F238E27FC236}">
                  <a16:creationId xmlns:a16="http://schemas.microsoft.com/office/drawing/2014/main" id="{600F333E-8E1B-4C2A-A8DF-FE56C2B29872}"/>
                </a:ext>
              </a:extLst>
            </p:cNvPr>
            <p:cNvCxnSpPr/>
            <p:nvPr/>
          </p:nvCxnSpPr>
          <p:spPr>
            <a:xfrm>
              <a:off x="4906815"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Gerade Verbindung 237">
              <a:extLst>
                <a:ext uri="{FF2B5EF4-FFF2-40B4-BE49-F238E27FC236}">
                  <a16:creationId xmlns:a16="http://schemas.microsoft.com/office/drawing/2014/main" id="{4745E6A3-FFFD-45B6-96CE-2FA7B747276C}"/>
                </a:ext>
              </a:extLst>
            </p:cNvPr>
            <p:cNvCxnSpPr/>
            <p:nvPr/>
          </p:nvCxnSpPr>
          <p:spPr>
            <a:xfrm>
              <a:off x="5776623"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Gerade Verbindung 238">
              <a:extLst>
                <a:ext uri="{FF2B5EF4-FFF2-40B4-BE49-F238E27FC236}">
                  <a16:creationId xmlns:a16="http://schemas.microsoft.com/office/drawing/2014/main" id="{A166F5B7-0221-4289-B483-582E6AF072EC}"/>
                </a:ext>
              </a:extLst>
            </p:cNvPr>
            <p:cNvCxnSpPr/>
            <p:nvPr/>
          </p:nvCxnSpPr>
          <p:spPr>
            <a:xfrm>
              <a:off x="5994075"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Gerade Verbindung 239">
              <a:extLst>
                <a:ext uri="{FF2B5EF4-FFF2-40B4-BE49-F238E27FC236}">
                  <a16:creationId xmlns:a16="http://schemas.microsoft.com/office/drawing/2014/main" id="{CB907CAF-13CB-47CA-B86E-5F775CF1B8B2}"/>
                </a:ext>
              </a:extLst>
            </p:cNvPr>
            <p:cNvCxnSpPr/>
            <p:nvPr/>
          </p:nvCxnSpPr>
          <p:spPr>
            <a:xfrm>
              <a:off x="6428979"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Gerade Verbindung 241">
              <a:extLst>
                <a:ext uri="{FF2B5EF4-FFF2-40B4-BE49-F238E27FC236}">
                  <a16:creationId xmlns:a16="http://schemas.microsoft.com/office/drawing/2014/main" id="{F06303C5-0C89-4A16-BE03-416A01CC3D3F}"/>
                </a:ext>
              </a:extLst>
            </p:cNvPr>
            <p:cNvCxnSpPr/>
            <p:nvPr/>
          </p:nvCxnSpPr>
          <p:spPr>
            <a:xfrm>
              <a:off x="2091651"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Gerade Verbindung 242">
              <a:extLst>
                <a:ext uri="{FF2B5EF4-FFF2-40B4-BE49-F238E27FC236}">
                  <a16:creationId xmlns:a16="http://schemas.microsoft.com/office/drawing/2014/main" id="{1811E426-8BCC-47BF-A2EA-11008EEE00FF}"/>
                </a:ext>
              </a:extLst>
            </p:cNvPr>
            <p:cNvCxnSpPr/>
            <p:nvPr/>
          </p:nvCxnSpPr>
          <p:spPr>
            <a:xfrm>
              <a:off x="4484331"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Gerade Verbindung 244">
              <a:extLst>
                <a:ext uri="{FF2B5EF4-FFF2-40B4-BE49-F238E27FC236}">
                  <a16:creationId xmlns:a16="http://schemas.microsoft.com/office/drawing/2014/main" id="{B1A2632E-38A1-44BC-BE99-965769D0ACE2}"/>
                </a:ext>
              </a:extLst>
            </p:cNvPr>
            <p:cNvCxnSpPr/>
            <p:nvPr/>
          </p:nvCxnSpPr>
          <p:spPr>
            <a:xfrm>
              <a:off x="3174111"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Gerade Verbindung 245">
              <a:extLst>
                <a:ext uri="{FF2B5EF4-FFF2-40B4-BE49-F238E27FC236}">
                  <a16:creationId xmlns:a16="http://schemas.microsoft.com/office/drawing/2014/main" id="{08418CAA-5CB0-44E1-AF22-8C8FE5213279}"/>
                </a:ext>
              </a:extLst>
            </p:cNvPr>
            <p:cNvCxnSpPr/>
            <p:nvPr/>
          </p:nvCxnSpPr>
          <p:spPr>
            <a:xfrm>
              <a:off x="3032151"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Gerade Verbindung 246">
              <a:extLst>
                <a:ext uri="{FF2B5EF4-FFF2-40B4-BE49-F238E27FC236}">
                  <a16:creationId xmlns:a16="http://schemas.microsoft.com/office/drawing/2014/main" id="{1EC96678-5A0C-4DDA-A2C5-F303AD088B97}"/>
                </a:ext>
              </a:extLst>
            </p:cNvPr>
            <p:cNvCxnSpPr/>
            <p:nvPr/>
          </p:nvCxnSpPr>
          <p:spPr>
            <a:xfrm>
              <a:off x="2301201"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Gerade Verbindung 247">
              <a:extLst>
                <a:ext uri="{FF2B5EF4-FFF2-40B4-BE49-F238E27FC236}">
                  <a16:creationId xmlns:a16="http://schemas.microsoft.com/office/drawing/2014/main" id="{BC9590C9-F363-4A1D-B883-EEEDE86245C7}"/>
                </a:ext>
              </a:extLst>
            </p:cNvPr>
            <p:cNvCxnSpPr/>
            <p:nvPr/>
          </p:nvCxnSpPr>
          <p:spPr>
            <a:xfrm>
              <a:off x="2537703"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Gerade Verbindung 248">
              <a:extLst>
                <a:ext uri="{FF2B5EF4-FFF2-40B4-BE49-F238E27FC236}">
                  <a16:creationId xmlns:a16="http://schemas.microsoft.com/office/drawing/2014/main" id="{56441B14-AEED-4E72-A208-1243B4F49AF0}"/>
                </a:ext>
              </a:extLst>
            </p:cNvPr>
            <p:cNvCxnSpPr/>
            <p:nvPr/>
          </p:nvCxnSpPr>
          <p:spPr>
            <a:xfrm>
              <a:off x="2392923"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Gerade Verbindung 249">
              <a:extLst>
                <a:ext uri="{FF2B5EF4-FFF2-40B4-BE49-F238E27FC236}">
                  <a16:creationId xmlns:a16="http://schemas.microsoft.com/office/drawing/2014/main" id="{16841E96-C0D0-4565-BE29-75716876E042}"/>
                </a:ext>
              </a:extLst>
            </p:cNvPr>
            <p:cNvCxnSpPr/>
            <p:nvPr/>
          </p:nvCxnSpPr>
          <p:spPr>
            <a:xfrm>
              <a:off x="174028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Gerade Verbindung 250">
              <a:extLst>
                <a:ext uri="{FF2B5EF4-FFF2-40B4-BE49-F238E27FC236}">
                  <a16:creationId xmlns:a16="http://schemas.microsoft.com/office/drawing/2014/main" id="{D054ACB2-0364-4C40-94ED-C25F67C96C0C}"/>
                </a:ext>
              </a:extLst>
            </p:cNvPr>
            <p:cNvCxnSpPr/>
            <p:nvPr/>
          </p:nvCxnSpPr>
          <p:spPr>
            <a:xfrm>
              <a:off x="1656183"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Gerade Verbindung 327">
              <a:extLst>
                <a:ext uri="{FF2B5EF4-FFF2-40B4-BE49-F238E27FC236}">
                  <a16:creationId xmlns:a16="http://schemas.microsoft.com/office/drawing/2014/main" id="{5F5D113D-67D3-4231-880F-7723135AEC8C}"/>
                </a:ext>
              </a:extLst>
            </p:cNvPr>
            <p:cNvCxnSpPr/>
            <p:nvPr/>
          </p:nvCxnSpPr>
          <p:spPr>
            <a:xfrm>
              <a:off x="7071827"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Gerade Verbindung 328">
              <a:extLst>
                <a:ext uri="{FF2B5EF4-FFF2-40B4-BE49-F238E27FC236}">
                  <a16:creationId xmlns:a16="http://schemas.microsoft.com/office/drawing/2014/main" id="{8600E706-6E96-4439-95A5-4955343F18D5}"/>
                </a:ext>
              </a:extLst>
            </p:cNvPr>
            <p:cNvCxnSpPr/>
            <p:nvPr/>
          </p:nvCxnSpPr>
          <p:spPr>
            <a:xfrm>
              <a:off x="7289279"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Gerade Verbindung 329">
              <a:extLst>
                <a:ext uri="{FF2B5EF4-FFF2-40B4-BE49-F238E27FC236}">
                  <a16:creationId xmlns:a16="http://schemas.microsoft.com/office/drawing/2014/main" id="{CB59668E-DBDE-4100-B937-0200DA33C5C9}"/>
                </a:ext>
              </a:extLst>
            </p:cNvPr>
            <p:cNvCxnSpPr/>
            <p:nvPr/>
          </p:nvCxnSpPr>
          <p:spPr>
            <a:xfrm>
              <a:off x="7724183"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Gerade Verbindung 330">
              <a:extLst>
                <a:ext uri="{FF2B5EF4-FFF2-40B4-BE49-F238E27FC236}">
                  <a16:creationId xmlns:a16="http://schemas.microsoft.com/office/drawing/2014/main" id="{14237059-C3C5-40E1-9367-A59B212F816D}"/>
                </a:ext>
              </a:extLst>
            </p:cNvPr>
            <p:cNvCxnSpPr/>
            <p:nvPr/>
          </p:nvCxnSpPr>
          <p:spPr>
            <a:xfrm>
              <a:off x="7941641"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Gerade Verbindung 331">
              <a:extLst>
                <a:ext uri="{FF2B5EF4-FFF2-40B4-BE49-F238E27FC236}">
                  <a16:creationId xmlns:a16="http://schemas.microsoft.com/office/drawing/2014/main" id="{49DB89B1-5877-43CD-A5E2-787B62427481}"/>
                </a:ext>
              </a:extLst>
            </p:cNvPr>
            <p:cNvCxnSpPr/>
            <p:nvPr/>
          </p:nvCxnSpPr>
          <p:spPr>
            <a:xfrm>
              <a:off x="7501655" y="44583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Gerade Verbindung 333">
              <a:extLst>
                <a:ext uri="{FF2B5EF4-FFF2-40B4-BE49-F238E27FC236}">
                  <a16:creationId xmlns:a16="http://schemas.microsoft.com/office/drawing/2014/main" id="{2B46EB4B-C03B-47D6-AC60-FE7136C83A20}"/>
                </a:ext>
              </a:extLst>
            </p:cNvPr>
            <p:cNvCxnSpPr/>
            <p:nvPr/>
          </p:nvCxnSpPr>
          <p:spPr>
            <a:xfrm>
              <a:off x="7193747"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Gerade Verbindung 334">
              <a:extLst>
                <a:ext uri="{FF2B5EF4-FFF2-40B4-BE49-F238E27FC236}">
                  <a16:creationId xmlns:a16="http://schemas.microsoft.com/office/drawing/2014/main" id="{0DAB08C8-FFB6-4257-AF5A-D0B198536CB5}"/>
                </a:ext>
              </a:extLst>
            </p:cNvPr>
            <p:cNvCxnSpPr/>
            <p:nvPr/>
          </p:nvCxnSpPr>
          <p:spPr>
            <a:xfrm>
              <a:off x="7411199"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Gerade Verbindung 335">
              <a:extLst>
                <a:ext uri="{FF2B5EF4-FFF2-40B4-BE49-F238E27FC236}">
                  <a16:creationId xmlns:a16="http://schemas.microsoft.com/office/drawing/2014/main" id="{827D97F0-D83A-425C-9BBA-282BF9DFDE7B}"/>
                </a:ext>
              </a:extLst>
            </p:cNvPr>
            <p:cNvCxnSpPr/>
            <p:nvPr/>
          </p:nvCxnSpPr>
          <p:spPr>
            <a:xfrm>
              <a:off x="7846103"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Gerade Verbindung 336">
              <a:extLst>
                <a:ext uri="{FF2B5EF4-FFF2-40B4-BE49-F238E27FC236}">
                  <a16:creationId xmlns:a16="http://schemas.microsoft.com/office/drawing/2014/main" id="{BEA3D046-E2F5-4E5D-9457-874B50BCD7DF}"/>
                </a:ext>
              </a:extLst>
            </p:cNvPr>
            <p:cNvCxnSpPr/>
            <p:nvPr/>
          </p:nvCxnSpPr>
          <p:spPr>
            <a:xfrm>
              <a:off x="7623575" y="45345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Gerade Verbindung 337">
              <a:extLst>
                <a:ext uri="{FF2B5EF4-FFF2-40B4-BE49-F238E27FC236}">
                  <a16:creationId xmlns:a16="http://schemas.microsoft.com/office/drawing/2014/main" id="{7280D2DB-88BB-4102-A4EA-F99CEF937FEB}"/>
                </a:ext>
              </a:extLst>
            </p:cNvPr>
            <p:cNvCxnSpPr/>
            <p:nvPr/>
          </p:nvCxnSpPr>
          <p:spPr>
            <a:xfrm>
              <a:off x="709059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Gerade Verbindung 338">
              <a:extLst>
                <a:ext uri="{FF2B5EF4-FFF2-40B4-BE49-F238E27FC236}">
                  <a16:creationId xmlns:a16="http://schemas.microsoft.com/office/drawing/2014/main" id="{F409C11E-7281-456D-BD93-DC7EB2C6F3FD}"/>
                </a:ext>
              </a:extLst>
            </p:cNvPr>
            <p:cNvCxnSpPr/>
            <p:nvPr/>
          </p:nvCxnSpPr>
          <p:spPr>
            <a:xfrm>
              <a:off x="7308047"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Gerade Verbindung 341">
              <a:extLst>
                <a:ext uri="{FF2B5EF4-FFF2-40B4-BE49-F238E27FC236}">
                  <a16:creationId xmlns:a16="http://schemas.microsoft.com/office/drawing/2014/main" id="{E1BD9C10-58B3-4976-8643-0AF74281D695}"/>
                </a:ext>
              </a:extLst>
            </p:cNvPr>
            <p:cNvCxnSpPr/>
            <p:nvPr/>
          </p:nvCxnSpPr>
          <p:spPr>
            <a:xfrm>
              <a:off x="7737875" y="4610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Gerade Verbindung 342">
              <a:extLst>
                <a:ext uri="{FF2B5EF4-FFF2-40B4-BE49-F238E27FC236}">
                  <a16:creationId xmlns:a16="http://schemas.microsoft.com/office/drawing/2014/main" id="{6171817E-8750-44D3-BA31-590CC0154A5E}"/>
                </a:ext>
              </a:extLst>
            </p:cNvPr>
            <p:cNvCxnSpPr/>
            <p:nvPr/>
          </p:nvCxnSpPr>
          <p:spPr>
            <a:xfrm>
              <a:off x="700677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Gerade Verbindung 343">
              <a:extLst>
                <a:ext uri="{FF2B5EF4-FFF2-40B4-BE49-F238E27FC236}">
                  <a16:creationId xmlns:a16="http://schemas.microsoft.com/office/drawing/2014/main" id="{FD034952-78B4-4713-8489-6222B80FB183}"/>
                </a:ext>
              </a:extLst>
            </p:cNvPr>
            <p:cNvCxnSpPr/>
            <p:nvPr/>
          </p:nvCxnSpPr>
          <p:spPr>
            <a:xfrm>
              <a:off x="7224227"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Gerade Verbindung 344">
              <a:extLst>
                <a:ext uri="{FF2B5EF4-FFF2-40B4-BE49-F238E27FC236}">
                  <a16:creationId xmlns:a16="http://schemas.microsoft.com/office/drawing/2014/main" id="{83F36712-5087-4074-A713-F437BA7C37C5}"/>
                </a:ext>
              </a:extLst>
            </p:cNvPr>
            <p:cNvCxnSpPr/>
            <p:nvPr/>
          </p:nvCxnSpPr>
          <p:spPr>
            <a:xfrm>
              <a:off x="7441679"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Gerade Verbindung 346">
              <a:extLst>
                <a:ext uri="{FF2B5EF4-FFF2-40B4-BE49-F238E27FC236}">
                  <a16:creationId xmlns:a16="http://schemas.microsoft.com/office/drawing/2014/main" id="{3652EC44-F3D5-4C18-BC4C-19999845C613}"/>
                </a:ext>
              </a:extLst>
            </p:cNvPr>
            <p:cNvCxnSpPr/>
            <p:nvPr/>
          </p:nvCxnSpPr>
          <p:spPr>
            <a:xfrm>
              <a:off x="7654055" y="46869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Gerade Verbindung 348">
              <a:extLst>
                <a:ext uri="{FF2B5EF4-FFF2-40B4-BE49-F238E27FC236}">
                  <a16:creationId xmlns:a16="http://schemas.microsoft.com/office/drawing/2014/main" id="{A8B0B721-C24F-4461-A829-94051F7BA811}"/>
                </a:ext>
              </a:extLst>
            </p:cNvPr>
            <p:cNvCxnSpPr/>
            <p:nvPr/>
          </p:nvCxnSpPr>
          <p:spPr>
            <a:xfrm>
              <a:off x="7357859" y="47631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5" name="Gruppieren 370">
            <a:extLst>
              <a:ext uri="{FF2B5EF4-FFF2-40B4-BE49-F238E27FC236}">
                <a16:creationId xmlns:a16="http://schemas.microsoft.com/office/drawing/2014/main" id="{FC17046F-7BC0-4753-A4FE-FACF6F42F8E4}"/>
              </a:ext>
            </a:extLst>
          </p:cNvPr>
          <p:cNvGrpSpPr/>
          <p:nvPr/>
        </p:nvGrpSpPr>
        <p:grpSpPr>
          <a:xfrm>
            <a:off x="2316043" y="3863695"/>
            <a:ext cx="7207472" cy="0"/>
            <a:chOff x="905331" y="4267815"/>
            <a:chExt cx="7207472" cy="0"/>
          </a:xfrm>
        </p:grpSpPr>
        <p:cxnSp>
          <p:nvCxnSpPr>
            <p:cNvPr id="156" name="Gerade Verbindung 14">
              <a:extLst>
                <a:ext uri="{FF2B5EF4-FFF2-40B4-BE49-F238E27FC236}">
                  <a16:creationId xmlns:a16="http://schemas.microsoft.com/office/drawing/2014/main" id="{9E8A855D-1962-481C-84DF-C5BAE685B101}"/>
                </a:ext>
              </a:extLst>
            </p:cNvPr>
            <p:cNvCxnSpPr/>
            <p:nvPr/>
          </p:nvCxnSpPr>
          <p:spPr>
            <a:xfrm>
              <a:off x="905331" y="4267815"/>
              <a:ext cx="2555520"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Gerade Verbindung 251">
              <a:extLst>
                <a:ext uri="{FF2B5EF4-FFF2-40B4-BE49-F238E27FC236}">
                  <a16:creationId xmlns:a16="http://schemas.microsoft.com/office/drawing/2014/main" id="{E46AD527-B79C-4EA7-9FBD-D3C72E538A97}"/>
                </a:ext>
              </a:extLst>
            </p:cNvPr>
            <p:cNvCxnSpPr/>
            <p:nvPr/>
          </p:nvCxnSpPr>
          <p:spPr>
            <a:xfrm>
              <a:off x="3734751" y="4267815"/>
              <a:ext cx="1683168"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Gerade Verbindung 252">
              <a:extLst>
                <a:ext uri="{FF2B5EF4-FFF2-40B4-BE49-F238E27FC236}">
                  <a16:creationId xmlns:a16="http://schemas.microsoft.com/office/drawing/2014/main" id="{99EEBFEB-BEA7-40A7-8D1D-9A4B3DEB0043}"/>
                </a:ext>
              </a:extLst>
            </p:cNvPr>
            <p:cNvCxnSpPr/>
            <p:nvPr/>
          </p:nvCxnSpPr>
          <p:spPr>
            <a:xfrm>
              <a:off x="5629803" y="4267815"/>
              <a:ext cx="1119216"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Gerade Verbindung 350">
              <a:extLst>
                <a:ext uri="{FF2B5EF4-FFF2-40B4-BE49-F238E27FC236}">
                  <a16:creationId xmlns:a16="http://schemas.microsoft.com/office/drawing/2014/main" id="{78ADD7FE-C247-43C0-85DD-7716EF21C37F}"/>
                </a:ext>
              </a:extLst>
            </p:cNvPr>
            <p:cNvCxnSpPr/>
            <p:nvPr/>
          </p:nvCxnSpPr>
          <p:spPr>
            <a:xfrm>
              <a:off x="6993587" y="4267815"/>
              <a:ext cx="1119216" cy="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0" name="Gruppieren 372">
            <a:extLst>
              <a:ext uri="{FF2B5EF4-FFF2-40B4-BE49-F238E27FC236}">
                <a16:creationId xmlns:a16="http://schemas.microsoft.com/office/drawing/2014/main" id="{8C40CD26-DE42-4324-8E53-F97EA9616ABA}"/>
              </a:ext>
            </a:extLst>
          </p:cNvPr>
          <p:cNvGrpSpPr/>
          <p:nvPr/>
        </p:nvGrpSpPr>
        <p:grpSpPr>
          <a:xfrm>
            <a:off x="2277589" y="3330295"/>
            <a:ext cx="7245926" cy="1"/>
            <a:chOff x="866877" y="3734414"/>
            <a:chExt cx="7245926" cy="1"/>
          </a:xfrm>
        </p:grpSpPr>
        <p:cxnSp>
          <p:nvCxnSpPr>
            <p:cNvPr id="161" name="Gerade Verbindung 274">
              <a:extLst>
                <a:ext uri="{FF2B5EF4-FFF2-40B4-BE49-F238E27FC236}">
                  <a16:creationId xmlns:a16="http://schemas.microsoft.com/office/drawing/2014/main" id="{F0CEC3A0-07DE-4BD2-BF58-61F2879DB4F0}"/>
                </a:ext>
              </a:extLst>
            </p:cNvPr>
            <p:cNvCxnSpPr/>
            <p:nvPr/>
          </p:nvCxnSpPr>
          <p:spPr>
            <a:xfrm>
              <a:off x="866877" y="3734415"/>
              <a:ext cx="5882142" cy="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Gerade Verbindung 299">
              <a:extLst>
                <a:ext uri="{FF2B5EF4-FFF2-40B4-BE49-F238E27FC236}">
                  <a16:creationId xmlns:a16="http://schemas.microsoft.com/office/drawing/2014/main" id="{240BA2FD-F1EB-47CF-8D69-7DAC0E009E98}"/>
                </a:ext>
              </a:extLst>
            </p:cNvPr>
            <p:cNvCxnSpPr/>
            <p:nvPr/>
          </p:nvCxnSpPr>
          <p:spPr>
            <a:xfrm flipV="1">
              <a:off x="3470616" y="3734414"/>
              <a:ext cx="273900" cy="1"/>
            </a:xfrm>
            <a:prstGeom prst="line">
              <a:avLst/>
            </a:prstGeom>
            <a:ln w="571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Gerade Verbindung 302">
              <a:extLst>
                <a:ext uri="{FF2B5EF4-FFF2-40B4-BE49-F238E27FC236}">
                  <a16:creationId xmlns:a16="http://schemas.microsoft.com/office/drawing/2014/main" id="{967D3F34-B064-4B44-AA4C-F75466D52B61}"/>
                </a:ext>
              </a:extLst>
            </p:cNvPr>
            <p:cNvCxnSpPr/>
            <p:nvPr/>
          </p:nvCxnSpPr>
          <p:spPr>
            <a:xfrm flipV="1">
              <a:off x="5425074" y="3734414"/>
              <a:ext cx="216000" cy="1"/>
            </a:xfrm>
            <a:prstGeom prst="line">
              <a:avLst/>
            </a:prstGeom>
            <a:ln w="571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Gerade Verbindung 352">
              <a:extLst>
                <a:ext uri="{FF2B5EF4-FFF2-40B4-BE49-F238E27FC236}">
                  <a16:creationId xmlns:a16="http://schemas.microsoft.com/office/drawing/2014/main" id="{A8CDFED3-6994-480B-8FC9-30B6573D7A53}"/>
                </a:ext>
              </a:extLst>
            </p:cNvPr>
            <p:cNvCxnSpPr/>
            <p:nvPr/>
          </p:nvCxnSpPr>
          <p:spPr>
            <a:xfrm>
              <a:off x="6993587" y="3734415"/>
              <a:ext cx="1119216" cy="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5" name="Gruppieren 371">
            <a:extLst>
              <a:ext uri="{FF2B5EF4-FFF2-40B4-BE49-F238E27FC236}">
                <a16:creationId xmlns:a16="http://schemas.microsoft.com/office/drawing/2014/main" id="{539374A3-5760-4F04-9620-43FA19C211D3}"/>
              </a:ext>
            </a:extLst>
          </p:cNvPr>
          <p:cNvGrpSpPr/>
          <p:nvPr/>
        </p:nvGrpSpPr>
        <p:grpSpPr>
          <a:xfrm>
            <a:off x="2444807" y="3555965"/>
            <a:ext cx="7084146" cy="122310"/>
            <a:chOff x="1034095" y="3960085"/>
            <a:chExt cx="7084146" cy="122310"/>
          </a:xfrm>
        </p:grpSpPr>
        <p:grpSp>
          <p:nvGrpSpPr>
            <p:cNvPr id="166" name="Gruppieren 368">
              <a:extLst>
                <a:ext uri="{FF2B5EF4-FFF2-40B4-BE49-F238E27FC236}">
                  <a16:creationId xmlns:a16="http://schemas.microsoft.com/office/drawing/2014/main" id="{81D0FAC1-A3CB-4988-A76F-A44B6F6BBDAB}"/>
                </a:ext>
              </a:extLst>
            </p:cNvPr>
            <p:cNvGrpSpPr/>
            <p:nvPr/>
          </p:nvGrpSpPr>
          <p:grpSpPr>
            <a:xfrm>
              <a:off x="1839839" y="4069500"/>
              <a:ext cx="1033424" cy="1465"/>
              <a:chOff x="1839839" y="4413360"/>
              <a:chExt cx="1033424" cy="1465"/>
            </a:xfrm>
          </p:grpSpPr>
          <p:cxnSp>
            <p:nvCxnSpPr>
              <p:cNvPr id="199" name="Gerade Verbindung 18">
                <a:extLst>
                  <a:ext uri="{FF2B5EF4-FFF2-40B4-BE49-F238E27FC236}">
                    <a16:creationId xmlns:a16="http://schemas.microsoft.com/office/drawing/2014/main" id="{672D4B2F-6480-41C1-B5C9-448EFF4FAA0C}"/>
                  </a:ext>
                </a:extLst>
              </p:cNvPr>
              <p:cNvCxnSpPr/>
              <p:nvPr/>
            </p:nvCxnSpPr>
            <p:spPr>
              <a:xfrm>
                <a:off x="1984619" y="441482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0" name="Gerade Verbindung 254">
                <a:extLst>
                  <a:ext uri="{FF2B5EF4-FFF2-40B4-BE49-F238E27FC236}">
                    <a16:creationId xmlns:a16="http://schemas.microsoft.com/office/drawing/2014/main" id="{AFE6CBB5-4EC6-4158-A336-FB29766FBFB3}"/>
                  </a:ext>
                </a:extLst>
              </p:cNvPr>
              <p:cNvCxnSpPr/>
              <p:nvPr/>
            </p:nvCxnSpPr>
            <p:spPr>
              <a:xfrm>
                <a:off x="1839839" y="4413360"/>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Gerade Verbindung 256">
                <a:extLst>
                  <a:ext uri="{FF2B5EF4-FFF2-40B4-BE49-F238E27FC236}">
                    <a16:creationId xmlns:a16="http://schemas.microsoft.com/office/drawing/2014/main" id="{2415A333-97C1-4A51-8638-42AB5D39113D}"/>
                  </a:ext>
                </a:extLst>
              </p:cNvPr>
              <p:cNvCxnSpPr/>
              <p:nvPr/>
            </p:nvCxnSpPr>
            <p:spPr>
              <a:xfrm>
                <a:off x="2728483" y="4413360"/>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7" name="Gruppieren 365">
              <a:extLst>
                <a:ext uri="{FF2B5EF4-FFF2-40B4-BE49-F238E27FC236}">
                  <a16:creationId xmlns:a16="http://schemas.microsoft.com/office/drawing/2014/main" id="{FC3E98F3-CD08-4F2A-AE10-D3A7FC737972}"/>
                </a:ext>
              </a:extLst>
            </p:cNvPr>
            <p:cNvGrpSpPr/>
            <p:nvPr/>
          </p:nvGrpSpPr>
          <p:grpSpPr>
            <a:xfrm>
              <a:off x="1034095" y="3963015"/>
              <a:ext cx="1039282" cy="0"/>
              <a:chOff x="1034095" y="4306875"/>
              <a:chExt cx="1039282" cy="0"/>
            </a:xfrm>
          </p:grpSpPr>
          <p:cxnSp>
            <p:nvCxnSpPr>
              <p:cNvPr id="196" name="Gerade Verbindung 253">
                <a:extLst>
                  <a:ext uri="{FF2B5EF4-FFF2-40B4-BE49-F238E27FC236}">
                    <a16:creationId xmlns:a16="http://schemas.microsoft.com/office/drawing/2014/main" id="{D42601CB-9865-40C2-8CF4-B8618C8F381F}"/>
                  </a:ext>
                </a:extLst>
              </p:cNvPr>
              <p:cNvCxnSpPr/>
              <p:nvPr/>
            </p:nvCxnSpPr>
            <p:spPr>
              <a:xfrm>
                <a:off x="1034095" y="43068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7" name="Gerade Verbindung 255">
                <a:extLst>
                  <a:ext uri="{FF2B5EF4-FFF2-40B4-BE49-F238E27FC236}">
                    <a16:creationId xmlns:a16="http://schemas.microsoft.com/office/drawing/2014/main" id="{2E015CE1-3F65-4665-8793-F609DB8376BF}"/>
                  </a:ext>
                </a:extLst>
              </p:cNvPr>
              <p:cNvCxnSpPr/>
              <p:nvPr/>
            </p:nvCxnSpPr>
            <p:spPr>
              <a:xfrm>
                <a:off x="1928597" y="43068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Gerade Verbindung 266">
                <a:extLst>
                  <a:ext uri="{FF2B5EF4-FFF2-40B4-BE49-F238E27FC236}">
                    <a16:creationId xmlns:a16="http://schemas.microsoft.com/office/drawing/2014/main" id="{90F5D726-E659-4D61-9584-00D1829ACDDB}"/>
                  </a:ext>
                </a:extLst>
              </p:cNvPr>
              <p:cNvCxnSpPr/>
              <p:nvPr/>
            </p:nvCxnSpPr>
            <p:spPr>
              <a:xfrm>
                <a:off x="1133719" y="430687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68" name="Gruppieren 364">
              <a:extLst>
                <a:ext uri="{FF2B5EF4-FFF2-40B4-BE49-F238E27FC236}">
                  <a16:creationId xmlns:a16="http://schemas.microsoft.com/office/drawing/2014/main" id="{02C782F0-C027-466D-8B76-FCAE0F4365F7}"/>
                </a:ext>
              </a:extLst>
            </p:cNvPr>
            <p:cNvGrpSpPr/>
            <p:nvPr/>
          </p:nvGrpSpPr>
          <p:grpSpPr>
            <a:xfrm>
              <a:off x="2853927" y="3960085"/>
              <a:ext cx="1041828" cy="2930"/>
              <a:chOff x="2853927" y="4291245"/>
              <a:chExt cx="1041828" cy="2930"/>
            </a:xfrm>
          </p:grpSpPr>
          <p:cxnSp>
            <p:nvCxnSpPr>
              <p:cNvPr id="193" name="Gerade Verbindung 257">
                <a:extLst>
                  <a:ext uri="{FF2B5EF4-FFF2-40B4-BE49-F238E27FC236}">
                    <a16:creationId xmlns:a16="http://schemas.microsoft.com/office/drawing/2014/main" id="{771F6D88-2BA8-43B5-8F69-60B1D338C04F}"/>
                  </a:ext>
                </a:extLst>
              </p:cNvPr>
              <p:cNvCxnSpPr/>
              <p:nvPr/>
            </p:nvCxnSpPr>
            <p:spPr>
              <a:xfrm>
                <a:off x="2853927" y="4294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Gerade Verbindung 260">
                <a:extLst>
                  <a:ext uri="{FF2B5EF4-FFF2-40B4-BE49-F238E27FC236}">
                    <a16:creationId xmlns:a16="http://schemas.microsoft.com/office/drawing/2014/main" id="{045B60ED-04C9-42EB-BE29-AA8F4A96532E}"/>
                  </a:ext>
                </a:extLst>
              </p:cNvPr>
              <p:cNvCxnSpPr/>
              <p:nvPr/>
            </p:nvCxnSpPr>
            <p:spPr>
              <a:xfrm>
                <a:off x="3750975" y="429124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5" name="Gerade Verbindung 267">
                <a:extLst>
                  <a:ext uri="{FF2B5EF4-FFF2-40B4-BE49-F238E27FC236}">
                    <a16:creationId xmlns:a16="http://schemas.microsoft.com/office/drawing/2014/main" id="{14BB21B7-5183-46D8-BAD8-6D8770393464}"/>
                  </a:ext>
                </a:extLst>
              </p:cNvPr>
              <p:cNvCxnSpPr/>
              <p:nvPr/>
            </p:nvCxnSpPr>
            <p:spPr>
              <a:xfrm>
                <a:off x="2986435" y="429417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69" name="Gruppieren 367">
              <a:extLst>
                <a:ext uri="{FF2B5EF4-FFF2-40B4-BE49-F238E27FC236}">
                  <a16:creationId xmlns:a16="http://schemas.microsoft.com/office/drawing/2014/main" id="{0CACF77C-7ECE-4851-99D3-8AFAE09773E5}"/>
                </a:ext>
              </a:extLst>
            </p:cNvPr>
            <p:cNvGrpSpPr/>
            <p:nvPr/>
          </p:nvGrpSpPr>
          <p:grpSpPr>
            <a:xfrm>
              <a:off x="3094527" y="4079855"/>
              <a:ext cx="1026018" cy="2540"/>
              <a:chOff x="3094527" y="4423715"/>
              <a:chExt cx="1026018" cy="2540"/>
            </a:xfrm>
          </p:grpSpPr>
          <p:cxnSp>
            <p:nvCxnSpPr>
              <p:cNvPr id="190" name="Gerade Verbindung 258">
                <a:extLst>
                  <a:ext uri="{FF2B5EF4-FFF2-40B4-BE49-F238E27FC236}">
                    <a16:creationId xmlns:a16="http://schemas.microsoft.com/office/drawing/2014/main" id="{90D6DD7C-B4D1-4D2E-A534-B2A9BA24A409}"/>
                  </a:ext>
                </a:extLst>
              </p:cNvPr>
              <p:cNvCxnSpPr/>
              <p:nvPr/>
            </p:nvCxnSpPr>
            <p:spPr>
              <a:xfrm>
                <a:off x="3975765" y="442625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1" name="Gerade Verbindung 259">
                <a:extLst>
                  <a:ext uri="{FF2B5EF4-FFF2-40B4-BE49-F238E27FC236}">
                    <a16:creationId xmlns:a16="http://schemas.microsoft.com/office/drawing/2014/main" id="{9F34E570-3F93-4ABE-9998-6F7D03D24529}"/>
                  </a:ext>
                </a:extLst>
              </p:cNvPr>
              <p:cNvCxnSpPr/>
              <p:nvPr/>
            </p:nvCxnSpPr>
            <p:spPr>
              <a:xfrm>
                <a:off x="3094527" y="4423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Gerade Verbindung 268">
                <a:extLst>
                  <a:ext uri="{FF2B5EF4-FFF2-40B4-BE49-F238E27FC236}">
                    <a16:creationId xmlns:a16="http://schemas.microsoft.com/office/drawing/2014/main" id="{D5204BA6-C77D-48B3-B7AA-E791E860EA26}"/>
                  </a:ext>
                </a:extLst>
              </p:cNvPr>
              <p:cNvCxnSpPr/>
              <p:nvPr/>
            </p:nvCxnSpPr>
            <p:spPr>
              <a:xfrm>
                <a:off x="3176931" y="442625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70" name="Gruppieren 362">
              <a:extLst>
                <a:ext uri="{FF2B5EF4-FFF2-40B4-BE49-F238E27FC236}">
                  <a16:creationId xmlns:a16="http://schemas.microsoft.com/office/drawing/2014/main" id="{22338384-A0F4-423D-B304-372D5D7799DB}"/>
                </a:ext>
              </a:extLst>
            </p:cNvPr>
            <p:cNvGrpSpPr/>
            <p:nvPr/>
          </p:nvGrpSpPr>
          <p:grpSpPr>
            <a:xfrm>
              <a:off x="5301147" y="3963015"/>
              <a:ext cx="1086628" cy="0"/>
              <a:chOff x="5301147" y="4294175"/>
              <a:chExt cx="1086628" cy="0"/>
            </a:xfrm>
          </p:grpSpPr>
          <p:cxnSp>
            <p:nvCxnSpPr>
              <p:cNvPr id="187" name="Gerade Verbindung 261">
                <a:extLst>
                  <a:ext uri="{FF2B5EF4-FFF2-40B4-BE49-F238E27FC236}">
                    <a16:creationId xmlns:a16="http://schemas.microsoft.com/office/drawing/2014/main" id="{16D5F0FA-2BCB-4CDA-8CE3-10D4E4ECA374}"/>
                  </a:ext>
                </a:extLst>
              </p:cNvPr>
              <p:cNvCxnSpPr/>
              <p:nvPr/>
            </p:nvCxnSpPr>
            <p:spPr>
              <a:xfrm>
                <a:off x="5301147" y="4294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8" name="Gerade Verbindung 264">
                <a:extLst>
                  <a:ext uri="{FF2B5EF4-FFF2-40B4-BE49-F238E27FC236}">
                    <a16:creationId xmlns:a16="http://schemas.microsoft.com/office/drawing/2014/main" id="{AF707D9D-3F22-482D-A12C-BAE21BEB39A9}"/>
                  </a:ext>
                </a:extLst>
              </p:cNvPr>
              <p:cNvCxnSpPr/>
              <p:nvPr/>
            </p:nvCxnSpPr>
            <p:spPr>
              <a:xfrm>
                <a:off x="6242995" y="4294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9" name="Gerade Verbindung 269">
                <a:extLst>
                  <a:ext uri="{FF2B5EF4-FFF2-40B4-BE49-F238E27FC236}">
                    <a16:creationId xmlns:a16="http://schemas.microsoft.com/office/drawing/2014/main" id="{07D8D5D9-F46A-4104-A8E1-E9B266BFCABA}"/>
                  </a:ext>
                </a:extLst>
              </p:cNvPr>
              <p:cNvCxnSpPr/>
              <p:nvPr/>
            </p:nvCxnSpPr>
            <p:spPr>
              <a:xfrm>
                <a:off x="5413891" y="429417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71" name="Gruppieren 366">
              <a:extLst>
                <a:ext uri="{FF2B5EF4-FFF2-40B4-BE49-F238E27FC236}">
                  <a16:creationId xmlns:a16="http://schemas.microsoft.com/office/drawing/2014/main" id="{FED96955-1916-42A4-BBE4-922C6DF3789D}"/>
                </a:ext>
              </a:extLst>
            </p:cNvPr>
            <p:cNvGrpSpPr/>
            <p:nvPr/>
          </p:nvGrpSpPr>
          <p:grpSpPr>
            <a:xfrm>
              <a:off x="5036745" y="4077315"/>
              <a:ext cx="1108086" cy="2540"/>
              <a:chOff x="5036745" y="4421175"/>
              <a:chExt cx="1108086" cy="2540"/>
            </a:xfrm>
          </p:grpSpPr>
          <p:cxnSp>
            <p:nvCxnSpPr>
              <p:cNvPr id="184" name="Gerade Verbindung 262">
                <a:extLst>
                  <a:ext uri="{FF2B5EF4-FFF2-40B4-BE49-F238E27FC236}">
                    <a16:creationId xmlns:a16="http://schemas.microsoft.com/office/drawing/2014/main" id="{D8C3BA95-3E48-4C10-A5F8-2948BBD128A7}"/>
                  </a:ext>
                </a:extLst>
              </p:cNvPr>
              <p:cNvCxnSpPr/>
              <p:nvPr/>
            </p:nvCxnSpPr>
            <p:spPr>
              <a:xfrm>
                <a:off x="5036745" y="4421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5" name="Gerade Verbindung 263">
                <a:extLst>
                  <a:ext uri="{FF2B5EF4-FFF2-40B4-BE49-F238E27FC236}">
                    <a16:creationId xmlns:a16="http://schemas.microsoft.com/office/drawing/2014/main" id="{741CCAAD-FF1B-4408-8A63-2AB3992C57FB}"/>
                  </a:ext>
                </a:extLst>
              </p:cNvPr>
              <p:cNvCxnSpPr/>
              <p:nvPr/>
            </p:nvCxnSpPr>
            <p:spPr>
              <a:xfrm>
                <a:off x="6000051" y="442371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6" name="Gerade Verbindung 270">
                <a:extLst>
                  <a:ext uri="{FF2B5EF4-FFF2-40B4-BE49-F238E27FC236}">
                    <a16:creationId xmlns:a16="http://schemas.microsoft.com/office/drawing/2014/main" id="{C863EBD7-C789-43E3-B487-3E8A2875DE3A}"/>
                  </a:ext>
                </a:extLst>
              </p:cNvPr>
              <p:cNvCxnSpPr/>
              <p:nvPr/>
            </p:nvCxnSpPr>
            <p:spPr>
              <a:xfrm>
                <a:off x="5181629" y="442117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72" name="Gruppieren 363">
              <a:extLst>
                <a:ext uri="{FF2B5EF4-FFF2-40B4-BE49-F238E27FC236}">
                  <a16:creationId xmlns:a16="http://schemas.microsoft.com/office/drawing/2014/main" id="{4297D785-955B-465F-80DE-C4257045D37D}"/>
                </a:ext>
              </a:extLst>
            </p:cNvPr>
            <p:cNvGrpSpPr/>
            <p:nvPr/>
          </p:nvGrpSpPr>
          <p:grpSpPr>
            <a:xfrm>
              <a:off x="4112917" y="3963015"/>
              <a:ext cx="1086628" cy="0"/>
              <a:chOff x="4112917" y="4294175"/>
              <a:chExt cx="1086628" cy="0"/>
            </a:xfrm>
          </p:grpSpPr>
          <p:cxnSp>
            <p:nvCxnSpPr>
              <p:cNvPr id="181" name="Gerade Verbindung 271">
                <a:extLst>
                  <a:ext uri="{FF2B5EF4-FFF2-40B4-BE49-F238E27FC236}">
                    <a16:creationId xmlns:a16="http://schemas.microsoft.com/office/drawing/2014/main" id="{E758D5BE-5470-4261-AF9E-C49A61E56446}"/>
                  </a:ext>
                </a:extLst>
              </p:cNvPr>
              <p:cNvCxnSpPr/>
              <p:nvPr/>
            </p:nvCxnSpPr>
            <p:spPr>
              <a:xfrm>
                <a:off x="4112917" y="4294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Gerade Verbindung 272">
                <a:extLst>
                  <a:ext uri="{FF2B5EF4-FFF2-40B4-BE49-F238E27FC236}">
                    <a16:creationId xmlns:a16="http://schemas.microsoft.com/office/drawing/2014/main" id="{77CAF9E6-AF41-4FE1-B558-5916B7043F19}"/>
                  </a:ext>
                </a:extLst>
              </p:cNvPr>
              <p:cNvCxnSpPr/>
              <p:nvPr/>
            </p:nvCxnSpPr>
            <p:spPr>
              <a:xfrm>
                <a:off x="5054765" y="4294175"/>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 name="Gerade Verbindung 273">
                <a:extLst>
                  <a:ext uri="{FF2B5EF4-FFF2-40B4-BE49-F238E27FC236}">
                    <a16:creationId xmlns:a16="http://schemas.microsoft.com/office/drawing/2014/main" id="{642C8F9A-D399-4680-9B76-CD3D7AAE998E}"/>
                  </a:ext>
                </a:extLst>
              </p:cNvPr>
              <p:cNvCxnSpPr/>
              <p:nvPr/>
            </p:nvCxnSpPr>
            <p:spPr>
              <a:xfrm>
                <a:off x="4225661" y="4294175"/>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73" name="Gruppieren 361">
              <a:extLst>
                <a:ext uri="{FF2B5EF4-FFF2-40B4-BE49-F238E27FC236}">
                  <a16:creationId xmlns:a16="http://schemas.microsoft.com/office/drawing/2014/main" id="{B5AC4C59-3010-416F-A4BD-E360C9962E53}"/>
                </a:ext>
              </a:extLst>
            </p:cNvPr>
            <p:cNvGrpSpPr/>
            <p:nvPr/>
          </p:nvGrpSpPr>
          <p:grpSpPr>
            <a:xfrm>
              <a:off x="7004253" y="3963015"/>
              <a:ext cx="1086628" cy="0"/>
              <a:chOff x="6972993" y="4275673"/>
              <a:chExt cx="1086628" cy="0"/>
            </a:xfrm>
          </p:grpSpPr>
          <p:cxnSp>
            <p:nvCxnSpPr>
              <p:cNvPr id="178" name="Gerade Verbindung 353">
                <a:extLst>
                  <a:ext uri="{FF2B5EF4-FFF2-40B4-BE49-F238E27FC236}">
                    <a16:creationId xmlns:a16="http://schemas.microsoft.com/office/drawing/2014/main" id="{90F49C44-BB9A-444C-B4D4-28166725F3D1}"/>
                  </a:ext>
                </a:extLst>
              </p:cNvPr>
              <p:cNvCxnSpPr/>
              <p:nvPr/>
            </p:nvCxnSpPr>
            <p:spPr>
              <a:xfrm>
                <a:off x="6972993" y="4275673"/>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Gerade Verbindung 354">
                <a:extLst>
                  <a:ext uri="{FF2B5EF4-FFF2-40B4-BE49-F238E27FC236}">
                    <a16:creationId xmlns:a16="http://schemas.microsoft.com/office/drawing/2014/main" id="{4956301E-9404-4D92-8A74-14B6A51D0D74}"/>
                  </a:ext>
                </a:extLst>
              </p:cNvPr>
              <p:cNvCxnSpPr/>
              <p:nvPr/>
            </p:nvCxnSpPr>
            <p:spPr>
              <a:xfrm>
                <a:off x="7914841" y="4275673"/>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Gerade Verbindung 355">
                <a:extLst>
                  <a:ext uri="{FF2B5EF4-FFF2-40B4-BE49-F238E27FC236}">
                    <a16:creationId xmlns:a16="http://schemas.microsoft.com/office/drawing/2014/main" id="{1F4D4C14-3D51-40BE-9F39-8783138E46CA}"/>
                  </a:ext>
                </a:extLst>
              </p:cNvPr>
              <p:cNvCxnSpPr/>
              <p:nvPr/>
            </p:nvCxnSpPr>
            <p:spPr>
              <a:xfrm>
                <a:off x="7085737" y="4275673"/>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74" name="Gruppieren 360">
              <a:extLst>
                <a:ext uri="{FF2B5EF4-FFF2-40B4-BE49-F238E27FC236}">
                  <a16:creationId xmlns:a16="http://schemas.microsoft.com/office/drawing/2014/main" id="{D7724B13-AFCF-4225-9FFF-A566AABD2F41}"/>
                </a:ext>
              </a:extLst>
            </p:cNvPr>
            <p:cNvGrpSpPr/>
            <p:nvPr/>
          </p:nvGrpSpPr>
          <p:grpSpPr>
            <a:xfrm>
              <a:off x="7031613" y="4077315"/>
              <a:ext cx="1086628" cy="0"/>
              <a:chOff x="7015983" y="4443703"/>
              <a:chExt cx="1086628" cy="0"/>
            </a:xfrm>
          </p:grpSpPr>
          <p:cxnSp>
            <p:nvCxnSpPr>
              <p:cNvPr id="175" name="Gerade Verbindung 357">
                <a:extLst>
                  <a:ext uri="{FF2B5EF4-FFF2-40B4-BE49-F238E27FC236}">
                    <a16:creationId xmlns:a16="http://schemas.microsoft.com/office/drawing/2014/main" id="{EBEEBF51-6D95-4248-A389-FDAF51A677DB}"/>
                  </a:ext>
                </a:extLst>
              </p:cNvPr>
              <p:cNvCxnSpPr/>
              <p:nvPr/>
            </p:nvCxnSpPr>
            <p:spPr>
              <a:xfrm>
                <a:off x="7015983" y="4443703"/>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Gerade Verbindung 358">
                <a:extLst>
                  <a:ext uri="{FF2B5EF4-FFF2-40B4-BE49-F238E27FC236}">
                    <a16:creationId xmlns:a16="http://schemas.microsoft.com/office/drawing/2014/main" id="{8671C9A1-3EDE-459B-B346-1CA164190F23}"/>
                  </a:ext>
                </a:extLst>
              </p:cNvPr>
              <p:cNvCxnSpPr/>
              <p:nvPr/>
            </p:nvCxnSpPr>
            <p:spPr>
              <a:xfrm>
                <a:off x="7957831" y="4443703"/>
                <a:ext cx="1447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Gerade Verbindung 359">
                <a:extLst>
                  <a:ext uri="{FF2B5EF4-FFF2-40B4-BE49-F238E27FC236}">
                    <a16:creationId xmlns:a16="http://schemas.microsoft.com/office/drawing/2014/main" id="{3CB9D0E9-3E17-456F-9873-0F7AE6A1702B}"/>
                  </a:ext>
                </a:extLst>
              </p:cNvPr>
              <p:cNvCxnSpPr/>
              <p:nvPr/>
            </p:nvCxnSpPr>
            <p:spPr>
              <a:xfrm>
                <a:off x="7128727" y="4443703"/>
                <a:ext cx="823594" cy="0"/>
              </a:xfrm>
              <a:prstGeom prst="line">
                <a:avLst/>
              </a:prstGeom>
              <a:ln w="3175">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grpSp>
        <p:nvGrpSpPr>
          <p:cNvPr id="202" name="Gruppieren 9">
            <a:extLst>
              <a:ext uri="{FF2B5EF4-FFF2-40B4-BE49-F238E27FC236}">
                <a16:creationId xmlns:a16="http://schemas.microsoft.com/office/drawing/2014/main" id="{B951AFFF-E417-4250-8876-DF3F60C0E970}"/>
              </a:ext>
            </a:extLst>
          </p:cNvPr>
          <p:cNvGrpSpPr/>
          <p:nvPr/>
        </p:nvGrpSpPr>
        <p:grpSpPr>
          <a:xfrm>
            <a:off x="2822722" y="5706852"/>
            <a:ext cx="428322" cy="416290"/>
            <a:chOff x="1388810" y="6026931"/>
            <a:chExt cx="428322" cy="416290"/>
          </a:xfrm>
        </p:grpSpPr>
        <p:pic>
          <p:nvPicPr>
            <p:cNvPr id="203" name="Grafik 7">
              <a:extLst>
                <a:ext uri="{FF2B5EF4-FFF2-40B4-BE49-F238E27FC236}">
                  <a16:creationId xmlns:a16="http://schemas.microsoft.com/office/drawing/2014/main" id="{3FE418C4-4D69-4D5A-965A-E23055B59837}"/>
                </a:ext>
              </a:extLst>
            </p:cNvPr>
            <p:cNvPicPr>
              <a:picLocks noChangeAspect="1"/>
            </p:cNvPicPr>
            <p:nvPr/>
          </p:nvPicPr>
          <p:blipFill>
            <a:blip r:embed="rId3">
              <a:lum bright="20000" contrast="40000"/>
            </a:blip>
            <a:stretch>
              <a:fillRect/>
            </a:stretch>
          </p:blipFill>
          <p:spPr>
            <a:xfrm>
              <a:off x="1436391" y="6026931"/>
              <a:ext cx="334374" cy="416290"/>
            </a:xfrm>
            <a:prstGeom prst="rect">
              <a:avLst/>
            </a:prstGeom>
          </p:spPr>
        </p:pic>
        <p:sp>
          <p:nvSpPr>
            <p:cNvPr id="204" name="Textfeld 8">
              <a:extLst>
                <a:ext uri="{FF2B5EF4-FFF2-40B4-BE49-F238E27FC236}">
                  <a16:creationId xmlns:a16="http://schemas.microsoft.com/office/drawing/2014/main" id="{911B4886-99E6-4352-9F69-DCD6E3B5BD1E}"/>
                </a:ext>
              </a:extLst>
            </p:cNvPr>
            <p:cNvSpPr txBox="1"/>
            <p:nvPr/>
          </p:nvSpPr>
          <p:spPr>
            <a:xfrm>
              <a:off x="1388810" y="6204574"/>
              <a:ext cx="428322" cy="200055"/>
            </a:xfrm>
            <a:prstGeom prst="rect">
              <a:avLst/>
            </a:prstGeom>
            <a:noFill/>
          </p:spPr>
          <p:txBody>
            <a:bodyPr wrap="none" rtlCol="0">
              <a:spAutoFit/>
            </a:bodyPr>
            <a:lstStyle/>
            <a:p>
              <a:r>
                <a:rPr lang="de-DE" sz="700" b="1" dirty="0"/>
                <a:t>FASTQ</a:t>
              </a:r>
            </a:p>
          </p:txBody>
        </p:sp>
      </p:grpSp>
      <p:grpSp>
        <p:nvGrpSpPr>
          <p:cNvPr id="205" name="Gruppieren 202">
            <a:extLst>
              <a:ext uri="{FF2B5EF4-FFF2-40B4-BE49-F238E27FC236}">
                <a16:creationId xmlns:a16="http://schemas.microsoft.com/office/drawing/2014/main" id="{E995F861-E705-4C79-B8EA-79DE1E148D01}"/>
              </a:ext>
            </a:extLst>
          </p:cNvPr>
          <p:cNvGrpSpPr/>
          <p:nvPr/>
        </p:nvGrpSpPr>
        <p:grpSpPr>
          <a:xfrm>
            <a:off x="4559110" y="5706852"/>
            <a:ext cx="367408" cy="416290"/>
            <a:chOff x="1414991" y="6026931"/>
            <a:chExt cx="367408" cy="416290"/>
          </a:xfrm>
        </p:grpSpPr>
        <p:pic>
          <p:nvPicPr>
            <p:cNvPr id="206" name="Grafik 206">
              <a:extLst>
                <a:ext uri="{FF2B5EF4-FFF2-40B4-BE49-F238E27FC236}">
                  <a16:creationId xmlns:a16="http://schemas.microsoft.com/office/drawing/2014/main" id="{0537E7BD-9C90-4F5B-97A2-0FBDEC9518A1}"/>
                </a:ext>
              </a:extLst>
            </p:cNvPr>
            <p:cNvPicPr>
              <a:picLocks noChangeAspect="1"/>
            </p:cNvPicPr>
            <p:nvPr/>
          </p:nvPicPr>
          <p:blipFill>
            <a:blip r:embed="rId3">
              <a:lum bright="20000" contrast="40000"/>
            </a:blip>
            <a:stretch>
              <a:fillRect/>
            </a:stretch>
          </p:blipFill>
          <p:spPr>
            <a:xfrm>
              <a:off x="1436391" y="6026931"/>
              <a:ext cx="334374" cy="416290"/>
            </a:xfrm>
            <a:prstGeom prst="rect">
              <a:avLst/>
            </a:prstGeom>
          </p:spPr>
        </p:pic>
        <p:sp>
          <p:nvSpPr>
            <p:cNvPr id="207" name="Textfeld 207">
              <a:extLst>
                <a:ext uri="{FF2B5EF4-FFF2-40B4-BE49-F238E27FC236}">
                  <a16:creationId xmlns:a16="http://schemas.microsoft.com/office/drawing/2014/main" id="{ABF91A3C-78C2-427E-8A61-9A145B46D84C}"/>
                </a:ext>
              </a:extLst>
            </p:cNvPr>
            <p:cNvSpPr txBox="1"/>
            <p:nvPr/>
          </p:nvSpPr>
          <p:spPr>
            <a:xfrm>
              <a:off x="1414991" y="6204574"/>
              <a:ext cx="367408" cy="200055"/>
            </a:xfrm>
            <a:prstGeom prst="rect">
              <a:avLst/>
            </a:prstGeom>
            <a:noFill/>
          </p:spPr>
          <p:txBody>
            <a:bodyPr wrap="none" rtlCol="0">
              <a:spAutoFit/>
            </a:bodyPr>
            <a:lstStyle/>
            <a:p>
              <a:r>
                <a:rPr lang="de-DE" sz="700" b="1" dirty="0"/>
                <a:t>BAM</a:t>
              </a:r>
            </a:p>
          </p:txBody>
        </p:sp>
      </p:grpSp>
      <p:grpSp>
        <p:nvGrpSpPr>
          <p:cNvPr id="208" name="Gruppieren 212">
            <a:extLst>
              <a:ext uri="{FF2B5EF4-FFF2-40B4-BE49-F238E27FC236}">
                <a16:creationId xmlns:a16="http://schemas.microsoft.com/office/drawing/2014/main" id="{D469E9ED-9D3E-4506-8248-64710A48BF7D}"/>
              </a:ext>
            </a:extLst>
          </p:cNvPr>
          <p:cNvGrpSpPr/>
          <p:nvPr/>
        </p:nvGrpSpPr>
        <p:grpSpPr>
          <a:xfrm>
            <a:off x="4890870" y="5706852"/>
            <a:ext cx="421910" cy="416290"/>
            <a:chOff x="1388827" y="6026931"/>
            <a:chExt cx="421910" cy="416290"/>
          </a:xfrm>
        </p:grpSpPr>
        <p:pic>
          <p:nvPicPr>
            <p:cNvPr id="209" name="Grafik 216">
              <a:extLst>
                <a:ext uri="{FF2B5EF4-FFF2-40B4-BE49-F238E27FC236}">
                  <a16:creationId xmlns:a16="http://schemas.microsoft.com/office/drawing/2014/main" id="{148CE4B5-79FA-4B3C-9D43-B6E8A52F45C3}"/>
                </a:ext>
              </a:extLst>
            </p:cNvPr>
            <p:cNvPicPr>
              <a:picLocks noChangeAspect="1"/>
            </p:cNvPicPr>
            <p:nvPr/>
          </p:nvPicPr>
          <p:blipFill>
            <a:blip r:embed="rId3">
              <a:lum bright="20000" contrast="40000"/>
            </a:blip>
            <a:stretch>
              <a:fillRect/>
            </a:stretch>
          </p:blipFill>
          <p:spPr>
            <a:xfrm>
              <a:off x="1436391" y="6026931"/>
              <a:ext cx="334374" cy="416290"/>
            </a:xfrm>
            <a:prstGeom prst="rect">
              <a:avLst/>
            </a:prstGeom>
          </p:spPr>
        </p:pic>
        <p:sp>
          <p:nvSpPr>
            <p:cNvPr id="210" name="Textfeld 217">
              <a:extLst>
                <a:ext uri="{FF2B5EF4-FFF2-40B4-BE49-F238E27FC236}">
                  <a16:creationId xmlns:a16="http://schemas.microsoft.com/office/drawing/2014/main" id="{0F68E04F-2ED8-4EDD-B2DD-5D209423CE73}"/>
                </a:ext>
              </a:extLst>
            </p:cNvPr>
            <p:cNvSpPr txBox="1"/>
            <p:nvPr/>
          </p:nvSpPr>
          <p:spPr>
            <a:xfrm>
              <a:off x="1388827" y="6204574"/>
              <a:ext cx="421910" cy="200055"/>
            </a:xfrm>
            <a:prstGeom prst="rect">
              <a:avLst/>
            </a:prstGeom>
            <a:noFill/>
          </p:spPr>
          <p:txBody>
            <a:bodyPr wrap="none" rtlCol="0">
              <a:spAutoFit/>
            </a:bodyPr>
            <a:lstStyle/>
            <a:p>
              <a:pPr algn="ctr"/>
              <a:r>
                <a:rPr lang="de-DE" sz="700" b="1" dirty="0"/>
                <a:t>FASTA</a:t>
              </a:r>
            </a:p>
          </p:txBody>
        </p:sp>
      </p:grpSp>
      <p:grpSp>
        <p:nvGrpSpPr>
          <p:cNvPr id="211" name="Gruppieren 228">
            <a:extLst>
              <a:ext uri="{FF2B5EF4-FFF2-40B4-BE49-F238E27FC236}">
                <a16:creationId xmlns:a16="http://schemas.microsoft.com/office/drawing/2014/main" id="{1FB7147E-35FB-4B6F-B897-AD6916BB89D3}"/>
              </a:ext>
            </a:extLst>
          </p:cNvPr>
          <p:cNvGrpSpPr/>
          <p:nvPr/>
        </p:nvGrpSpPr>
        <p:grpSpPr>
          <a:xfrm>
            <a:off x="6700520" y="5706852"/>
            <a:ext cx="428322" cy="416290"/>
            <a:chOff x="1388810" y="6026931"/>
            <a:chExt cx="428322" cy="416290"/>
          </a:xfrm>
        </p:grpSpPr>
        <p:pic>
          <p:nvPicPr>
            <p:cNvPr id="212" name="Grafik 234">
              <a:extLst>
                <a:ext uri="{FF2B5EF4-FFF2-40B4-BE49-F238E27FC236}">
                  <a16:creationId xmlns:a16="http://schemas.microsoft.com/office/drawing/2014/main" id="{8562F4C3-E3BD-47FB-8199-7D7C9221ADA0}"/>
                </a:ext>
              </a:extLst>
            </p:cNvPr>
            <p:cNvPicPr>
              <a:picLocks noChangeAspect="1"/>
            </p:cNvPicPr>
            <p:nvPr/>
          </p:nvPicPr>
          <p:blipFill>
            <a:blip r:embed="rId3">
              <a:lum bright="20000" contrast="40000"/>
            </a:blip>
            <a:stretch>
              <a:fillRect/>
            </a:stretch>
          </p:blipFill>
          <p:spPr>
            <a:xfrm>
              <a:off x="1436391" y="6026931"/>
              <a:ext cx="334374" cy="416290"/>
            </a:xfrm>
            <a:prstGeom prst="rect">
              <a:avLst/>
            </a:prstGeom>
          </p:spPr>
        </p:pic>
        <p:sp>
          <p:nvSpPr>
            <p:cNvPr id="213" name="Textfeld 235">
              <a:extLst>
                <a:ext uri="{FF2B5EF4-FFF2-40B4-BE49-F238E27FC236}">
                  <a16:creationId xmlns:a16="http://schemas.microsoft.com/office/drawing/2014/main" id="{E6371CA2-53CD-4277-AE53-D5F48F08C47D}"/>
                </a:ext>
              </a:extLst>
            </p:cNvPr>
            <p:cNvSpPr txBox="1"/>
            <p:nvPr/>
          </p:nvSpPr>
          <p:spPr>
            <a:xfrm>
              <a:off x="1388810" y="6204574"/>
              <a:ext cx="428322" cy="200055"/>
            </a:xfrm>
            <a:prstGeom prst="rect">
              <a:avLst/>
            </a:prstGeom>
            <a:noFill/>
          </p:spPr>
          <p:txBody>
            <a:bodyPr wrap="none" rtlCol="0">
              <a:spAutoFit/>
            </a:bodyPr>
            <a:lstStyle/>
            <a:p>
              <a:r>
                <a:rPr lang="de-DE" sz="700" b="1" dirty="0"/>
                <a:t>FASTQ</a:t>
              </a:r>
            </a:p>
          </p:txBody>
        </p:sp>
      </p:grpSp>
      <p:grpSp>
        <p:nvGrpSpPr>
          <p:cNvPr id="214" name="Gruppieren 236">
            <a:extLst>
              <a:ext uri="{FF2B5EF4-FFF2-40B4-BE49-F238E27FC236}">
                <a16:creationId xmlns:a16="http://schemas.microsoft.com/office/drawing/2014/main" id="{9578C8F8-9E7A-4801-935E-4D7EC5E8A1D1}"/>
              </a:ext>
            </a:extLst>
          </p:cNvPr>
          <p:cNvGrpSpPr/>
          <p:nvPr/>
        </p:nvGrpSpPr>
        <p:grpSpPr>
          <a:xfrm>
            <a:off x="8608273" y="5683483"/>
            <a:ext cx="421910" cy="416290"/>
            <a:chOff x="1390715" y="6026931"/>
            <a:chExt cx="421910" cy="416290"/>
          </a:xfrm>
        </p:grpSpPr>
        <p:pic>
          <p:nvPicPr>
            <p:cNvPr id="215" name="Grafik 240">
              <a:extLst>
                <a:ext uri="{FF2B5EF4-FFF2-40B4-BE49-F238E27FC236}">
                  <a16:creationId xmlns:a16="http://schemas.microsoft.com/office/drawing/2014/main" id="{3585C590-1605-412B-BCB5-C9BD3B105F67}"/>
                </a:ext>
              </a:extLst>
            </p:cNvPr>
            <p:cNvPicPr>
              <a:picLocks noChangeAspect="1"/>
            </p:cNvPicPr>
            <p:nvPr/>
          </p:nvPicPr>
          <p:blipFill>
            <a:blip r:embed="rId3">
              <a:lum bright="20000" contrast="40000"/>
            </a:blip>
            <a:stretch>
              <a:fillRect/>
            </a:stretch>
          </p:blipFill>
          <p:spPr>
            <a:xfrm>
              <a:off x="1436391" y="6026931"/>
              <a:ext cx="334374" cy="416290"/>
            </a:xfrm>
            <a:prstGeom prst="rect">
              <a:avLst/>
            </a:prstGeom>
          </p:spPr>
        </p:pic>
        <p:sp>
          <p:nvSpPr>
            <p:cNvPr id="216" name="Textfeld 243">
              <a:extLst>
                <a:ext uri="{FF2B5EF4-FFF2-40B4-BE49-F238E27FC236}">
                  <a16:creationId xmlns:a16="http://schemas.microsoft.com/office/drawing/2014/main" id="{1327141E-2087-49C2-B51C-6AB334BAD549}"/>
                </a:ext>
              </a:extLst>
            </p:cNvPr>
            <p:cNvSpPr txBox="1"/>
            <p:nvPr/>
          </p:nvSpPr>
          <p:spPr>
            <a:xfrm>
              <a:off x="1390715" y="6204574"/>
              <a:ext cx="421910" cy="200055"/>
            </a:xfrm>
            <a:prstGeom prst="rect">
              <a:avLst/>
            </a:prstGeom>
            <a:noFill/>
          </p:spPr>
          <p:txBody>
            <a:bodyPr wrap="none" rtlCol="0">
              <a:spAutoFit/>
            </a:bodyPr>
            <a:lstStyle/>
            <a:p>
              <a:pPr algn="ctr"/>
              <a:r>
                <a:rPr lang="de-DE" sz="700" b="1" dirty="0"/>
                <a:t>FASTA</a:t>
              </a:r>
            </a:p>
          </p:txBody>
        </p:sp>
      </p:grpSp>
    </p:spTree>
    <p:extLst>
      <p:ext uri="{BB962C8B-B14F-4D97-AF65-F5344CB8AC3E}">
        <p14:creationId xmlns:p14="http://schemas.microsoft.com/office/powerpoint/2010/main" val="72971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5"/>
                                        </p:tgtEl>
                                        <p:attrNameLst>
                                          <p:attrName>style.visibility</p:attrName>
                                        </p:attrNameLst>
                                      </p:cBhvr>
                                      <p:to>
                                        <p:strVal val="visible"/>
                                      </p:to>
                                    </p:set>
                                    <p:animEffect transition="in" filter="fade">
                                      <p:cBhvr>
                                        <p:cTn id="24" dur="500"/>
                                        <p:tgtEl>
                                          <p:spTgt spid="1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05"/>
                                        </p:tgtEl>
                                        <p:attrNameLst>
                                          <p:attrName>style.visibility</p:attrName>
                                        </p:attrNameLst>
                                      </p:cBhvr>
                                      <p:to>
                                        <p:strVal val="visible"/>
                                      </p:to>
                                    </p:set>
                                    <p:animEffect transition="in" filter="fade">
                                      <p:cBhvr>
                                        <p:cTn id="30" dur="500"/>
                                        <p:tgtEl>
                                          <p:spTgt spid="205"/>
                                        </p:tgtEl>
                                      </p:cBhvr>
                                    </p:animEffect>
                                  </p:childTnLst>
                                </p:cTn>
                              </p:par>
                              <p:par>
                                <p:cTn id="31" presetID="10" presetClass="entr" presetSubtype="0" fill="hold" nodeType="withEffect">
                                  <p:stCondLst>
                                    <p:cond delay="0"/>
                                  </p:stCondLst>
                                  <p:childTnLst>
                                    <p:set>
                                      <p:cBhvr>
                                        <p:cTn id="32" dur="1" fill="hold">
                                          <p:stCondLst>
                                            <p:cond delay="0"/>
                                          </p:stCondLst>
                                        </p:cTn>
                                        <p:tgtEl>
                                          <p:spTgt spid="208"/>
                                        </p:tgtEl>
                                        <p:attrNameLst>
                                          <p:attrName>style.visibility</p:attrName>
                                        </p:attrNameLst>
                                      </p:cBhvr>
                                      <p:to>
                                        <p:strVal val="visible"/>
                                      </p:to>
                                    </p:set>
                                    <p:animEffect transition="in" filter="fade">
                                      <p:cBhvr>
                                        <p:cTn id="33" dur="500"/>
                                        <p:tgtEl>
                                          <p:spTgt spid="208"/>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5"/>
                                        </p:tgtEl>
                                        <p:attrNameLst>
                                          <p:attrName>style.visibility</p:attrName>
                                        </p:attrNameLst>
                                      </p:cBhvr>
                                      <p:to>
                                        <p:strVal val="visible"/>
                                      </p:to>
                                    </p:set>
                                    <p:animEffect transition="in" filter="fade">
                                      <p:cBhvr>
                                        <p:cTn id="41" dur="500"/>
                                        <p:tgtEl>
                                          <p:spTgt spid="16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211"/>
                                        </p:tgtEl>
                                        <p:attrNameLst>
                                          <p:attrName>style.visibility</p:attrName>
                                        </p:attrNameLst>
                                      </p:cBhvr>
                                      <p:to>
                                        <p:strVal val="visible"/>
                                      </p:to>
                                    </p:set>
                                    <p:animEffect transition="in" filter="fade">
                                      <p:cBhvr>
                                        <p:cTn id="47" dur="500"/>
                                        <p:tgtEl>
                                          <p:spTgt spid="211"/>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500"/>
                                        <p:tgtEl>
                                          <p:spTgt spid="16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214"/>
                                        </p:tgtEl>
                                        <p:attrNameLst>
                                          <p:attrName>style.visibility</p:attrName>
                                        </p:attrNameLst>
                                      </p:cBhvr>
                                      <p:to>
                                        <p:strVal val="visible"/>
                                      </p:to>
                                    </p:set>
                                    <p:animEffect transition="in" filter="fade">
                                      <p:cBhvr>
                                        <p:cTn id="6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7" grpId="0" animBg="1"/>
      <p:bldP spid="27"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FDEC-6BA5-4C63-810C-D288A1D4FA62}"/>
              </a:ext>
            </a:extLst>
          </p:cNvPr>
          <p:cNvSpPr>
            <a:spLocks noGrp="1"/>
          </p:cNvSpPr>
          <p:nvPr>
            <p:ph type="title"/>
          </p:nvPr>
        </p:nvSpPr>
        <p:spPr>
          <a:xfrm>
            <a:off x="899979" y="904133"/>
            <a:ext cx="10515600" cy="1325563"/>
          </a:xfrm>
        </p:spPr>
        <p:txBody>
          <a:bodyPr>
            <a:normAutofit/>
          </a:bodyPr>
          <a:lstStyle/>
          <a:p>
            <a:r>
              <a:rPr lang="en-GB" sz="4000" dirty="0">
                <a:latin typeface="+mn-lt"/>
              </a:rPr>
              <a:t>The DNA Sequencing Workflow Again</a:t>
            </a:r>
            <a:endParaRPr lang="en-NG" sz="4000" dirty="0">
              <a:latin typeface="+mn-lt"/>
            </a:endParaRPr>
          </a:p>
        </p:txBody>
      </p:sp>
      <p:pic>
        <p:nvPicPr>
          <p:cNvPr id="5" name="Content Placeholder 4">
            <a:extLst>
              <a:ext uri="{FF2B5EF4-FFF2-40B4-BE49-F238E27FC236}">
                <a16:creationId xmlns:a16="http://schemas.microsoft.com/office/drawing/2014/main" id="{9FAFFB58-8633-4416-B02C-DCB309DBB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6484" y="3812226"/>
            <a:ext cx="1362075" cy="1800225"/>
          </a:xfrm>
        </p:spPr>
      </p:pic>
      <p:pic>
        <p:nvPicPr>
          <p:cNvPr id="9" name="Picture 8">
            <a:extLst>
              <a:ext uri="{FF2B5EF4-FFF2-40B4-BE49-F238E27FC236}">
                <a16:creationId xmlns:a16="http://schemas.microsoft.com/office/drawing/2014/main" id="{AFFBAB74-C082-4417-9FAF-B8426932C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724" y="3793176"/>
            <a:ext cx="1362075" cy="1819275"/>
          </a:xfrm>
          <a:prstGeom prst="rect">
            <a:avLst/>
          </a:prstGeom>
        </p:spPr>
      </p:pic>
      <p:pic>
        <p:nvPicPr>
          <p:cNvPr id="11" name="Picture 10">
            <a:extLst>
              <a:ext uri="{FF2B5EF4-FFF2-40B4-BE49-F238E27FC236}">
                <a16:creationId xmlns:a16="http://schemas.microsoft.com/office/drawing/2014/main" id="{570E419E-6544-4C1D-80C1-FA6B18762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979" y="6268409"/>
            <a:ext cx="1628775" cy="352425"/>
          </a:xfrm>
          <a:prstGeom prst="rect">
            <a:avLst/>
          </a:prstGeom>
        </p:spPr>
      </p:pic>
      <p:pic>
        <p:nvPicPr>
          <p:cNvPr id="13" name="Picture 12">
            <a:extLst>
              <a:ext uri="{FF2B5EF4-FFF2-40B4-BE49-F238E27FC236}">
                <a16:creationId xmlns:a16="http://schemas.microsoft.com/office/drawing/2014/main" id="{8F5B7383-B087-4B09-A1BB-6570F9DC9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106" y="6268409"/>
            <a:ext cx="1533525" cy="609600"/>
          </a:xfrm>
          <a:prstGeom prst="rect">
            <a:avLst/>
          </a:prstGeom>
        </p:spPr>
      </p:pic>
      <p:pic>
        <p:nvPicPr>
          <p:cNvPr id="15" name="Picture 14">
            <a:extLst>
              <a:ext uri="{FF2B5EF4-FFF2-40B4-BE49-F238E27FC236}">
                <a16:creationId xmlns:a16="http://schemas.microsoft.com/office/drawing/2014/main" id="{629F663B-AE09-41D7-9284-4755AB90E3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8850" y="2460203"/>
            <a:ext cx="1628775" cy="3705225"/>
          </a:xfrm>
          <a:prstGeom prst="rect">
            <a:avLst/>
          </a:prstGeom>
        </p:spPr>
      </p:pic>
      <p:pic>
        <p:nvPicPr>
          <p:cNvPr id="17" name="Picture 16">
            <a:extLst>
              <a:ext uri="{FF2B5EF4-FFF2-40B4-BE49-F238E27FC236}">
                <a16:creationId xmlns:a16="http://schemas.microsoft.com/office/drawing/2014/main" id="{88C64A7A-8639-4FE1-9400-37F4698325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5767" y="3874138"/>
            <a:ext cx="2524125" cy="1676400"/>
          </a:xfrm>
          <a:prstGeom prst="rect">
            <a:avLst/>
          </a:prstGeom>
        </p:spPr>
      </p:pic>
      <p:pic>
        <p:nvPicPr>
          <p:cNvPr id="19" name="Picture 18">
            <a:extLst>
              <a:ext uri="{FF2B5EF4-FFF2-40B4-BE49-F238E27FC236}">
                <a16:creationId xmlns:a16="http://schemas.microsoft.com/office/drawing/2014/main" id="{28920653-BB61-4A2C-9548-B4BFC1AD57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6368" y="6356862"/>
            <a:ext cx="1352550" cy="352425"/>
          </a:xfrm>
          <a:prstGeom prst="rect">
            <a:avLst/>
          </a:prstGeom>
        </p:spPr>
      </p:pic>
      <p:pic>
        <p:nvPicPr>
          <p:cNvPr id="21" name="Picture 20">
            <a:extLst>
              <a:ext uri="{FF2B5EF4-FFF2-40B4-BE49-F238E27FC236}">
                <a16:creationId xmlns:a16="http://schemas.microsoft.com/office/drawing/2014/main" id="{91F7A9E4-EBC1-4C1B-9649-C01527FEA0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1724" y="6062665"/>
            <a:ext cx="1628775" cy="352425"/>
          </a:xfrm>
          <a:prstGeom prst="rect">
            <a:avLst/>
          </a:prstGeom>
        </p:spPr>
      </p:pic>
      <p:cxnSp>
        <p:nvCxnSpPr>
          <p:cNvPr id="23" name="Straight Arrow Connector 22">
            <a:extLst>
              <a:ext uri="{FF2B5EF4-FFF2-40B4-BE49-F238E27FC236}">
                <a16:creationId xmlns:a16="http://schemas.microsoft.com/office/drawing/2014/main" id="{2B12C074-826D-43A3-BA14-6E6FDC1227BB}"/>
              </a:ext>
            </a:extLst>
          </p:cNvPr>
          <p:cNvCxnSpPr/>
          <p:nvPr/>
        </p:nvCxnSpPr>
        <p:spPr>
          <a:xfrm>
            <a:off x="2380058" y="4712338"/>
            <a:ext cx="77522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DE9A2C3-FAE2-4C20-85AD-875AA76661C9}"/>
              </a:ext>
            </a:extLst>
          </p:cNvPr>
          <p:cNvCxnSpPr/>
          <p:nvPr/>
        </p:nvCxnSpPr>
        <p:spPr>
          <a:xfrm>
            <a:off x="5320771" y="4702813"/>
            <a:ext cx="77522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965132F-7B2A-4C06-8155-1660AE05D37E}"/>
              </a:ext>
            </a:extLst>
          </p:cNvPr>
          <p:cNvCxnSpPr/>
          <p:nvPr/>
        </p:nvCxnSpPr>
        <p:spPr>
          <a:xfrm>
            <a:off x="9046102" y="4702816"/>
            <a:ext cx="77522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144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586772-BA08-43D8-B090-877BC501977E}"/>
              </a:ext>
            </a:extLst>
          </p:cNvPr>
          <p:cNvSpPr>
            <a:spLocks noGrp="1"/>
          </p:cNvSpPr>
          <p:nvPr>
            <p:ph type="title"/>
          </p:nvPr>
        </p:nvSpPr>
        <p:spPr>
          <a:xfrm>
            <a:off x="853440" y="1050925"/>
            <a:ext cx="10515600" cy="1325563"/>
          </a:xfrm>
        </p:spPr>
        <p:txBody>
          <a:bodyPr/>
          <a:lstStyle/>
          <a:p>
            <a:r>
              <a:rPr lang="en-GB" dirty="0">
                <a:latin typeface="Lucida Sans" panose="020B0602030504020204" pitchFamily="34" charset="0"/>
              </a:rPr>
              <a:t>Bioinformatics is all about File Formats</a:t>
            </a:r>
            <a:endParaRPr lang="en-NG" dirty="0">
              <a:latin typeface="Lucida Sans" panose="020B0602030504020204" pitchFamily="34" charset="0"/>
            </a:endParaRPr>
          </a:p>
        </p:txBody>
      </p:sp>
      <p:sp>
        <p:nvSpPr>
          <p:cNvPr id="5" name="Content Placeholder 2">
            <a:extLst>
              <a:ext uri="{FF2B5EF4-FFF2-40B4-BE49-F238E27FC236}">
                <a16:creationId xmlns:a16="http://schemas.microsoft.com/office/drawing/2014/main" id="{5ECC0512-30D0-462F-9E31-815B3487E725}"/>
              </a:ext>
            </a:extLst>
          </p:cNvPr>
          <p:cNvSpPr>
            <a:spLocks noGrp="1"/>
          </p:cNvSpPr>
          <p:nvPr>
            <p:ph idx="1"/>
          </p:nvPr>
        </p:nvSpPr>
        <p:spPr>
          <a:xfrm>
            <a:off x="853440" y="2511425"/>
            <a:ext cx="5852160" cy="4351338"/>
          </a:xfrm>
        </p:spPr>
        <p:txBody>
          <a:bodyPr/>
          <a:lstStyle/>
          <a:p>
            <a:r>
              <a:rPr lang="de-DE" dirty="0">
                <a:latin typeface="Lucida Sans" panose="020B0602030504020204" pitchFamily="34" charset="0"/>
              </a:rPr>
              <a:t>Raw data (FAST5 and FASTQ)</a:t>
            </a:r>
          </a:p>
          <a:p>
            <a:r>
              <a:rPr lang="de-DE" dirty="0">
                <a:latin typeface="Lucida Sans" panose="020B0602030504020204" pitchFamily="34" charset="0"/>
              </a:rPr>
              <a:t>Alignment (SAM/BAM/CRAM)</a:t>
            </a:r>
          </a:p>
          <a:p>
            <a:r>
              <a:rPr lang="de-DE" dirty="0">
                <a:latin typeface="Lucida Sans" panose="020B0602030504020204" pitchFamily="34" charset="0"/>
              </a:rPr>
              <a:t>Reference genomes (FASTA)</a:t>
            </a:r>
          </a:p>
          <a:p>
            <a:r>
              <a:rPr lang="de-DE" dirty="0">
                <a:latin typeface="Lucida Sans" panose="020B0602030504020204" pitchFamily="34" charset="0"/>
              </a:rPr>
              <a:t>Annotation files (GTF/GFF/BED)</a:t>
            </a:r>
          </a:p>
          <a:p>
            <a:r>
              <a:rPr lang="de-DE" dirty="0">
                <a:latin typeface="Lucida Sans" panose="020B0602030504020204" pitchFamily="34" charset="0"/>
              </a:rPr>
              <a:t>Result files (VCF/TSV/BCF/gVCF)</a:t>
            </a:r>
            <a:endParaRPr lang="en-NG" dirty="0">
              <a:latin typeface="Lucida Sans" panose="020B0602030504020204" pitchFamily="34" charset="0"/>
            </a:endParaRPr>
          </a:p>
        </p:txBody>
      </p:sp>
      <p:sp>
        <p:nvSpPr>
          <p:cNvPr id="6" name="TextBox 5">
            <a:extLst>
              <a:ext uri="{FF2B5EF4-FFF2-40B4-BE49-F238E27FC236}">
                <a16:creationId xmlns:a16="http://schemas.microsoft.com/office/drawing/2014/main" id="{40FFB21A-B07A-4138-8F6C-7151C49FF17B}"/>
              </a:ext>
            </a:extLst>
          </p:cNvPr>
          <p:cNvSpPr txBox="1"/>
          <p:nvPr/>
        </p:nvSpPr>
        <p:spPr>
          <a:xfrm>
            <a:off x="6827520" y="2194560"/>
            <a:ext cx="2453640" cy="369332"/>
          </a:xfrm>
          <a:prstGeom prst="rect">
            <a:avLst/>
          </a:prstGeom>
          <a:noFill/>
          <a:ln>
            <a:solidFill>
              <a:schemeClr val="tx1"/>
            </a:solidFill>
          </a:ln>
        </p:spPr>
        <p:txBody>
          <a:bodyPr wrap="square" rtlCol="0">
            <a:spAutoFit/>
          </a:bodyPr>
          <a:lstStyle/>
          <a:p>
            <a:r>
              <a:rPr lang="en-GB" dirty="0">
                <a:latin typeface="Lucida Sans" panose="020B0602030504020204" pitchFamily="34" charset="0"/>
              </a:rPr>
              <a:t>Raw reads</a:t>
            </a:r>
            <a:endParaRPr lang="en-NG" dirty="0">
              <a:latin typeface="Lucida Sans" panose="020B0602030504020204" pitchFamily="34" charset="0"/>
            </a:endParaRPr>
          </a:p>
        </p:txBody>
      </p:sp>
      <p:sp>
        <p:nvSpPr>
          <p:cNvPr id="7" name="TextBox 6">
            <a:extLst>
              <a:ext uri="{FF2B5EF4-FFF2-40B4-BE49-F238E27FC236}">
                <a16:creationId xmlns:a16="http://schemas.microsoft.com/office/drawing/2014/main" id="{52EA0959-BB7F-4DA0-ACB9-C0829250CD27}"/>
              </a:ext>
            </a:extLst>
          </p:cNvPr>
          <p:cNvSpPr txBox="1"/>
          <p:nvPr/>
        </p:nvSpPr>
        <p:spPr>
          <a:xfrm>
            <a:off x="9403080" y="2590800"/>
            <a:ext cx="2453640" cy="369332"/>
          </a:xfrm>
          <a:prstGeom prst="rect">
            <a:avLst/>
          </a:prstGeom>
          <a:noFill/>
        </p:spPr>
        <p:txBody>
          <a:bodyPr wrap="square" rtlCol="0">
            <a:spAutoFit/>
          </a:bodyPr>
          <a:lstStyle/>
          <a:p>
            <a:r>
              <a:rPr lang="en-GB" dirty="0">
                <a:latin typeface="Lucida Sans" panose="020B0602030504020204" pitchFamily="34" charset="0"/>
              </a:rPr>
              <a:t>QC Assessment</a:t>
            </a:r>
            <a:endParaRPr lang="en-NG" dirty="0">
              <a:latin typeface="Lucida Sans" panose="020B0602030504020204" pitchFamily="34" charset="0"/>
            </a:endParaRPr>
          </a:p>
        </p:txBody>
      </p:sp>
      <p:sp>
        <p:nvSpPr>
          <p:cNvPr id="8" name="TextBox 7">
            <a:extLst>
              <a:ext uri="{FF2B5EF4-FFF2-40B4-BE49-F238E27FC236}">
                <a16:creationId xmlns:a16="http://schemas.microsoft.com/office/drawing/2014/main" id="{86A4396D-9D60-457C-B5E1-279B45CDABB4}"/>
              </a:ext>
            </a:extLst>
          </p:cNvPr>
          <p:cNvSpPr txBox="1"/>
          <p:nvPr/>
        </p:nvSpPr>
        <p:spPr>
          <a:xfrm>
            <a:off x="6827520" y="3088362"/>
            <a:ext cx="2453640" cy="369332"/>
          </a:xfrm>
          <a:prstGeom prst="rect">
            <a:avLst/>
          </a:prstGeom>
          <a:noFill/>
          <a:ln>
            <a:solidFill>
              <a:schemeClr val="tx1"/>
            </a:solidFill>
          </a:ln>
        </p:spPr>
        <p:txBody>
          <a:bodyPr wrap="square" rtlCol="0">
            <a:spAutoFit/>
          </a:bodyPr>
          <a:lstStyle/>
          <a:p>
            <a:r>
              <a:rPr lang="en-GB" dirty="0">
                <a:latin typeface="Lucida Sans" panose="020B0602030504020204" pitchFamily="34" charset="0"/>
              </a:rPr>
              <a:t>Filtered read</a:t>
            </a:r>
            <a:endParaRPr lang="en-NG" dirty="0">
              <a:latin typeface="Lucida Sans" panose="020B0602030504020204" pitchFamily="34" charset="0"/>
            </a:endParaRPr>
          </a:p>
        </p:txBody>
      </p:sp>
      <p:sp>
        <p:nvSpPr>
          <p:cNvPr id="9" name="TextBox 8">
            <a:extLst>
              <a:ext uri="{FF2B5EF4-FFF2-40B4-BE49-F238E27FC236}">
                <a16:creationId xmlns:a16="http://schemas.microsoft.com/office/drawing/2014/main" id="{1B73A735-CF44-40F7-9294-680D364F7638}"/>
              </a:ext>
            </a:extLst>
          </p:cNvPr>
          <p:cNvSpPr txBox="1"/>
          <p:nvPr/>
        </p:nvSpPr>
        <p:spPr>
          <a:xfrm>
            <a:off x="6827520" y="4214654"/>
            <a:ext cx="2453640" cy="369332"/>
          </a:xfrm>
          <a:prstGeom prst="rect">
            <a:avLst/>
          </a:prstGeom>
          <a:noFill/>
          <a:ln>
            <a:solidFill>
              <a:schemeClr val="tx1"/>
            </a:solidFill>
          </a:ln>
        </p:spPr>
        <p:txBody>
          <a:bodyPr wrap="square" rtlCol="0">
            <a:spAutoFit/>
          </a:bodyPr>
          <a:lstStyle/>
          <a:p>
            <a:r>
              <a:rPr lang="en-GB" dirty="0">
                <a:latin typeface="Lucida Sans" panose="020B0602030504020204" pitchFamily="34" charset="0"/>
              </a:rPr>
              <a:t>BAM file</a:t>
            </a:r>
            <a:endParaRPr lang="en-NG" dirty="0">
              <a:latin typeface="Lucida Sans" panose="020B0602030504020204" pitchFamily="34" charset="0"/>
            </a:endParaRPr>
          </a:p>
        </p:txBody>
      </p:sp>
      <p:sp>
        <p:nvSpPr>
          <p:cNvPr id="10" name="TextBox 9">
            <a:extLst>
              <a:ext uri="{FF2B5EF4-FFF2-40B4-BE49-F238E27FC236}">
                <a16:creationId xmlns:a16="http://schemas.microsoft.com/office/drawing/2014/main" id="{38BBD472-F862-47D2-BFF4-A441022B9AF1}"/>
              </a:ext>
            </a:extLst>
          </p:cNvPr>
          <p:cNvSpPr txBox="1"/>
          <p:nvPr/>
        </p:nvSpPr>
        <p:spPr>
          <a:xfrm>
            <a:off x="6827520" y="5156280"/>
            <a:ext cx="2453640" cy="369332"/>
          </a:xfrm>
          <a:prstGeom prst="rect">
            <a:avLst/>
          </a:prstGeom>
          <a:noFill/>
          <a:ln>
            <a:solidFill>
              <a:schemeClr val="tx1"/>
            </a:solidFill>
          </a:ln>
        </p:spPr>
        <p:txBody>
          <a:bodyPr wrap="square" rtlCol="0">
            <a:spAutoFit/>
          </a:bodyPr>
          <a:lstStyle/>
          <a:p>
            <a:r>
              <a:rPr lang="en-GB" dirty="0">
                <a:latin typeface="Lucida Sans" panose="020B0602030504020204" pitchFamily="34" charset="0"/>
              </a:rPr>
              <a:t>Result file</a:t>
            </a:r>
            <a:endParaRPr lang="en-NG" dirty="0">
              <a:latin typeface="Lucida Sans" panose="020B0602030504020204" pitchFamily="34" charset="0"/>
            </a:endParaRPr>
          </a:p>
        </p:txBody>
      </p:sp>
      <p:sp>
        <p:nvSpPr>
          <p:cNvPr id="11" name="TextBox 10">
            <a:extLst>
              <a:ext uri="{FF2B5EF4-FFF2-40B4-BE49-F238E27FC236}">
                <a16:creationId xmlns:a16="http://schemas.microsoft.com/office/drawing/2014/main" id="{ED4D0385-1150-43EE-AF84-C1219E569611}"/>
              </a:ext>
            </a:extLst>
          </p:cNvPr>
          <p:cNvSpPr txBox="1"/>
          <p:nvPr/>
        </p:nvSpPr>
        <p:spPr>
          <a:xfrm>
            <a:off x="6827520" y="6008291"/>
            <a:ext cx="2453640" cy="369332"/>
          </a:xfrm>
          <a:prstGeom prst="rect">
            <a:avLst/>
          </a:prstGeom>
          <a:noFill/>
          <a:ln>
            <a:solidFill>
              <a:schemeClr val="tx1"/>
            </a:solidFill>
          </a:ln>
        </p:spPr>
        <p:txBody>
          <a:bodyPr wrap="square" rtlCol="0">
            <a:spAutoFit/>
          </a:bodyPr>
          <a:lstStyle/>
          <a:p>
            <a:r>
              <a:rPr lang="en-GB" dirty="0">
                <a:latin typeface="Lucida Sans" panose="020B0602030504020204" pitchFamily="34" charset="0"/>
              </a:rPr>
              <a:t>Answer</a:t>
            </a:r>
            <a:endParaRPr lang="en-NG" dirty="0">
              <a:latin typeface="Lucida Sans" panose="020B0602030504020204" pitchFamily="34" charset="0"/>
            </a:endParaRPr>
          </a:p>
        </p:txBody>
      </p:sp>
      <p:sp>
        <p:nvSpPr>
          <p:cNvPr id="12" name="TextBox 11">
            <a:extLst>
              <a:ext uri="{FF2B5EF4-FFF2-40B4-BE49-F238E27FC236}">
                <a16:creationId xmlns:a16="http://schemas.microsoft.com/office/drawing/2014/main" id="{A3A617C6-186B-4A9A-8667-A37DEF8499FE}"/>
              </a:ext>
            </a:extLst>
          </p:cNvPr>
          <p:cNvSpPr txBox="1"/>
          <p:nvPr/>
        </p:nvSpPr>
        <p:spPr>
          <a:xfrm>
            <a:off x="9448800" y="3611880"/>
            <a:ext cx="2453640" cy="369332"/>
          </a:xfrm>
          <a:prstGeom prst="rect">
            <a:avLst/>
          </a:prstGeom>
          <a:noFill/>
        </p:spPr>
        <p:txBody>
          <a:bodyPr wrap="square" rtlCol="0">
            <a:spAutoFit/>
          </a:bodyPr>
          <a:lstStyle/>
          <a:p>
            <a:r>
              <a:rPr lang="en-GB" dirty="0">
                <a:latin typeface="Lucida Sans" panose="020B0602030504020204" pitchFamily="34" charset="0"/>
              </a:rPr>
              <a:t>Alignment</a:t>
            </a:r>
            <a:endParaRPr lang="en-NG" dirty="0">
              <a:latin typeface="Lucida Sans" panose="020B0602030504020204" pitchFamily="34" charset="0"/>
            </a:endParaRPr>
          </a:p>
        </p:txBody>
      </p:sp>
      <p:sp>
        <p:nvSpPr>
          <p:cNvPr id="13" name="TextBox 12">
            <a:extLst>
              <a:ext uri="{FF2B5EF4-FFF2-40B4-BE49-F238E27FC236}">
                <a16:creationId xmlns:a16="http://schemas.microsoft.com/office/drawing/2014/main" id="{5864FCD6-A24A-4117-9E07-F47E9BAA99B9}"/>
              </a:ext>
            </a:extLst>
          </p:cNvPr>
          <p:cNvSpPr txBox="1"/>
          <p:nvPr/>
        </p:nvSpPr>
        <p:spPr>
          <a:xfrm>
            <a:off x="9479280" y="4709160"/>
            <a:ext cx="2453640" cy="369332"/>
          </a:xfrm>
          <a:prstGeom prst="rect">
            <a:avLst/>
          </a:prstGeom>
          <a:noFill/>
        </p:spPr>
        <p:txBody>
          <a:bodyPr wrap="square" rtlCol="0">
            <a:spAutoFit/>
          </a:bodyPr>
          <a:lstStyle/>
          <a:p>
            <a:r>
              <a:rPr lang="en-GB" dirty="0">
                <a:latin typeface="Lucida Sans" panose="020B0602030504020204" pitchFamily="34" charset="0"/>
              </a:rPr>
              <a:t>Detection</a:t>
            </a:r>
            <a:endParaRPr lang="en-NG" dirty="0">
              <a:latin typeface="Lucida Sans" panose="020B0602030504020204" pitchFamily="34" charset="0"/>
            </a:endParaRPr>
          </a:p>
        </p:txBody>
      </p:sp>
      <p:sp>
        <p:nvSpPr>
          <p:cNvPr id="14" name="TextBox 13">
            <a:extLst>
              <a:ext uri="{FF2B5EF4-FFF2-40B4-BE49-F238E27FC236}">
                <a16:creationId xmlns:a16="http://schemas.microsoft.com/office/drawing/2014/main" id="{C8776346-200C-4777-9DFE-5D6970C565A0}"/>
              </a:ext>
            </a:extLst>
          </p:cNvPr>
          <p:cNvSpPr txBox="1"/>
          <p:nvPr/>
        </p:nvSpPr>
        <p:spPr>
          <a:xfrm>
            <a:off x="9494520" y="5547360"/>
            <a:ext cx="2453640" cy="369332"/>
          </a:xfrm>
          <a:prstGeom prst="rect">
            <a:avLst/>
          </a:prstGeom>
          <a:noFill/>
        </p:spPr>
        <p:txBody>
          <a:bodyPr wrap="square" rtlCol="0">
            <a:spAutoFit/>
          </a:bodyPr>
          <a:lstStyle/>
          <a:p>
            <a:r>
              <a:rPr lang="en-GB" dirty="0">
                <a:latin typeface="Lucida Sans" panose="020B0602030504020204" pitchFamily="34" charset="0"/>
              </a:rPr>
              <a:t>Filtering</a:t>
            </a:r>
            <a:endParaRPr lang="en-NG" dirty="0">
              <a:latin typeface="Lucida Sans" panose="020B0602030504020204" pitchFamily="34" charset="0"/>
            </a:endParaRPr>
          </a:p>
        </p:txBody>
      </p:sp>
      <p:cxnSp>
        <p:nvCxnSpPr>
          <p:cNvPr id="15" name="Straight Arrow Connector 14">
            <a:extLst>
              <a:ext uri="{FF2B5EF4-FFF2-40B4-BE49-F238E27FC236}">
                <a16:creationId xmlns:a16="http://schemas.microsoft.com/office/drawing/2014/main" id="{0707176F-4182-4180-A603-9E4F347DA572}"/>
              </a:ext>
            </a:extLst>
          </p:cNvPr>
          <p:cNvCxnSpPr/>
          <p:nvPr/>
        </p:nvCxnSpPr>
        <p:spPr>
          <a:xfrm>
            <a:off x="8054340" y="2575560"/>
            <a:ext cx="0" cy="51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F3FFD46-3F92-404F-B3FF-D0F62F9A59DF}"/>
              </a:ext>
            </a:extLst>
          </p:cNvPr>
          <p:cNvCxnSpPr>
            <a:stCxn id="8" idx="2"/>
          </p:cNvCxnSpPr>
          <p:nvPr/>
        </p:nvCxnSpPr>
        <p:spPr>
          <a:xfrm>
            <a:off x="8054340" y="3457694"/>
            <a:ext cx="0" cy="756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E63AE32-2FE2-40E0-A62B-319F4B038BFD}"/>
              </a:ext>
            </a:extLst>
          </p:cNvPr>
          <p:cNvCxnSpPr/>
          <p:nvPr/>
        </p:nvCxnSpPr>
        <p:spPr>
          <a:xfrm>
            <a:off x="8054340" y="4583986"/>
            <a:ext cx="0" cy="57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D70E745-890D-43CA-ABCA-9B824F7C4E3B}"/>
              </a:ext>
            </a:extLst>
          </p:cNvPr>
          <p:cNvCxnSpPr>
            <a:endCxn id="11" idx="0"/>
          </p:cNvCxnSpPr>
          <p:nvPr/>
        </p:nvCxnSpPr>
        <p:spPr>
          <a:xfrm>
            <a:off x="8054340" y="5547360"/>
            <a:ext cx="0" cy="460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560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B0ED63-331D-4745-A594-2F1CACB1BE10}"/>
              </a:ext>
            </a:extLst>
          </p:cNvPr>
          <p:cNvSpPr>
            <a:spLocks noGrp="1"/>
          </p:cNvSpPr>
          <p:nvPr>
            <p:ph type="title"/>
          </p:nvPr>
        </p:nvSpPr>
        <p:spPr>
          <a:xfrm>
            <a:off x="838200" y="754591"/>
            <a:ext cx="10515600" cy="1325563"/>
          </a:xfrm>
        </p:spPr>
        <p:txBody>
          <a:bodyPr/>
          <a:lstStyle/>
          <a:p>
            <a:pPr algn="ctr"/>
            <a:r>
              <a:rPr lang="en-NG" b="1" dirty="0">
                <a:latin typeface="Lucida Sans" panose="020B0602030504020204" pitchFamily="34" charset="77"/>
              </a:rPr>
              <a:t>Sequence File Formats</a:t>
            </a:r>
          </a:p>
        </p:txBody>
      </p:sp>
      <p:sp>
        <p:nvSpPr>
          <p:cNvPr id="5" name="Content Placeholder 2">
            <a:extLst>
              <a:ext uri="{FF2B5EF4-FFF2-40B4-BE49-F238E27FC236}">
                <a16:creationId xmlns:a16="http://schemas.microsoft.com/office/drawing/2014/main" id="{E0A8580D-C750-4491-9610-F761165EC691}"/>
              </a:ext>
            </a:extLst>
          </p:cNvPr>
          <p:cNvSpPr>
            <a:spLocks noGrp="1"/>
          </p:cNvSpPr>
          <p:nvPr>
            <p:ph idx="1"/>
          </p:nvPr>
        </p:nvSpPr>
        <p:spPr>
          <a:xfrm>
            <a:off x="838200" y="1961089"/>
            <a:ext cx="10515600" cy="4351338"/>
          </a:xfrm>
        </p:spPr>
        <p:txBody>
          <a:bodyPr>
            <a:normAutofit fontScale="92500" lnSpcReduction="10000"/>
          </a:bodyPr>
          <a:lstStyle/>
          <a:p>
            <a:r>
              <a:rPr lang="en-GB" dirty="0"/>
              <a:t>A FASTQ file normally has four lines per sequence fragment.</a:t>
            </a:r>
          </a:p>
          <a:p>
            <a:r>
              <a:rPr lang="en-GB" dirty="0"/>
              <a:t>Line 1 begins with a '@' character and is followed by a sequence identifier and an optional description (like a FASTA title line).</a:t>
            </a:r>
          </a:p>
          <a:p>
            <a:r>
              <a:rPr lang="en-GB" dirty="0"/>
              <a:t>Line 2 contains the sequence as letters that represent the nucleotides.</a:t>
            </a:r>
          </a:p>
          <a:p>
            <a:r>
              <a:rPr lang="en-GB" dirty="0"/>
              <a:t>Line 3 begins with a '+' character and is optionally followed by the same sequence identifier (and any description) again.</a:t>
            </a:r>
          </a:p>
          <a:p>
            <a:r>
              <a:rPr lang="en-GB" dirty="0"/>
              <a:t>Line 4 encodes the quality values for the sequence in Line 2, and contains the same number of symbols as letters in the sequence.</a:t>
            </a:r>
          </a:p>
          <a:p>
            <a:endParaRPr lang="en-GB" dirty="0"/>
          </a:p>
          <a:p>
            <a:pPr marL="0" indent="0">
              <a:buNone/>
            </a:pPr>
            <a:endParaRPr lang="en-NG" dirty="0">
              <a:latin typeface="Lucida Sans" panose="020B0602030504020204" pitchFamily="34" charset="77"/>
            </a:endParaRPr>
          </a:p>
        </p:txBody>
      </p:sp>
      <p:sp>
        <p:nvSpPr>
          <p:cNvPr id="6" name="Slide Number Placeholder 3">
            <a:extLst>
              <a:ext uri="{FF2B5EF4-FFF2-40B4-BE49-F238E27FC236}">
                <a16:creationId xmlns:a16="http://schemas.microsoft.com/office/drawing/2014/main" id="{D6B01580-896B-4059-B29C-008D4446481E}"/>
              </a:ext>
            </a:extLst>
          </p:cNvPr>
          <p:cNvSpPr txBox="1">
            <a:spLocks/>
          </p:cNvSpPr>
          <p:nvPr/>
        </p:nvSpPr>
        <p:spPr>
          <a:xfrm>
            <a:off x="8610600" y="6356350"/>
            <a:ext cx="2743200" cy="365125"/>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3C6C07-EE1E-9844-AF09-87BFC7828FA3}" type="slidenum">
              <a:rPr lang="en-NG" smtClean="0"/>
              <a:pPr/>
              <a:t>34</a:t>
            </a:fld>
            <a:endParaRPr lang="en-NG"/>
          </a:p>
        </p:txBody>
      </p:sp>
    </p:spTree>
    <p:extLst>
      <p:ext uri="{BB962C8B-B14F-4D97-AF65-F5344CB8AC3E}">
        <p14:creationId xmlns:p14="http://schemas.microsoft.com/office/powerpoint/2010/main" val="3387776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C51BD0-6B8F-4AA7-82CE-E86ACAF600AE}"/>
              </a:ext>
            </a:extLst>
          </p:cNvPr>
          <p:cNvSpPr>
            <a:spLocks noGrp="1"/>
          </p:cNvSpPr>
          <p:nvPr>
            <p:ph type="title"/>
          </p:nvPr>
        </p:nvSpPr>
        <p:spPr>
          <a:xfrm>
            <a:off x="838200" y="1081405"/>
            <a:ext cx="10515600" cy="1325563"/>
          </a:xfrm>
        </p:spPr>
        <p:txBody>
          <a:bodyPr/>
          <a:lstStyle/>
          <a:p>
            <a:pPr algn="ctr"/>
            <a:r>
              <a:rPr lang="en-NG" b="1" dirty="0">
                <a:latin typeface="Lucida Sans" panose="020B0602030504020204" pitchFamily="34" charset="77"/>
              </a:rPr>
              <a:t>Example of a FASTQ file</a:t>
            </a:r>
          </a:p>
        </p:txBody>
      </p:sp>
      <p:pic>
        <p:nvPicPr>
          <p:cNvPr id="5" name="Content Placeholder 4">
            <a:extLst>
              <a:ext uri="{FF2B5EF4-FFF2-40B4-BE49-F238E27FC236}">
                <a16:creationId xmlns:a16="http://schemas.microsoft.com/office/drawing/2014/main" id="{1541124E-8712-43A3-9724-5A590B4509B4}"/>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30522" y="2570130"/>
            <a:ext cx="10757824" cy="1877729"/>
          </a:xfrm>
        </p:spPr>
      </p:pic>
      <p:sp>
        <p:nvSpPr>
          <p:cNvPr id="6" name="Slide Number Placeholder 5">
            <a:extLst>
              <a:ext uri="{FF2B5EF4-FFF2-40B4-BE49-F238E27FC236}">
                <a16:creationId xmlns:a16="http://schemas.microsoft.com/office/drawing/2014/main" id="{A1B913DF-8CF0-4DD9-B117-D6B2A647DEB3}"/>
              </a:ext>
            </a:extLst>
          </p:cNvPr>
          <p:cNvSpPr txBox="1">
            <a:spLocks/>
          </p:cNvSpPr>
          <p:nvPr/>
        </p:nvSpPr>
        <p:spPr>
          <a:xfrm>
            <a:off x="11414760" y="6401436"/>
            <a:ext cx="487680" cy="411480"/>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3C6C07-EE1E-9844-AF09-87BFC7828FA3}" type="slidenum">
              <a:rPr lang="en-NG" smtClean="0"/>
              <a:pPr/>
              <a:t>35</a:t>
            </a:fld>
            <a:endParaRPr lang="en-NG" dirty="0"/>
          </a:p>
        </p:txBody>
      </p:sp>
    </p:spTree>
    <p:extLst>
      <p:ext uri="{BB962C8B-B14F-4D97-AF65-F5344CB8AC3E}">
        <p14:creationId xmlns:p14="http://schemas.microsoft.com/office/powerpoint/2010/main" val="384243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F17E58-3450-48D4-B83F-99FDBCC94087}"/>
              </a:ext>
            </a:extLst>
          </p:cNvPr>
          <p:cNvSpPr>
            <a:spLocks noGrp="1"/>
          </p:cNvSpPr>
          <p:nvPr>
            <p:ph type="title"/>
          </p:nvPr>
        </p:nvSpPr>
        <p:spPr>
          <a:xfrm>
            <a:off x="838200" y="791845"/>
            <a:ext cx="10515600" cy="1325563"/>
          </a:xfrm>
        </p:spPr>
        <p:txBody>
          <a:bodyPr/>
          <a:lstStyle/>
          <a:p>
            <a:pPr algn="ctr"/>
            <a:r>
              <a:rPr lang="en-NG" b="1" dirty="0">
                <a:latin typeface="Lucida Sans" panose="020B0602030504020204" pitchFamily="34" charset="77"/>
              </a:rPr>
              <a:t> FASTQ QUALITY METRICS</a:t>
            </a:r>
          </a:p>
        </p:txBody>
      </p:sp>
      <p:pic>
        <p:nvPicPr>
          <p:cNvPr id="5" name="Content Placeholder 4">
            <a:extLst>
              <a:ext uri="{FF2B5EF4-FFF2-40B4-BE49-F238E27FC236}">
                <a16:creationId xmlns:a16="http://schemas.microsoft.com/office/drawing/2014/main" id="{9BFD049C-15CC-4428-8F3E-6056A2BE0E7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078776" y="1995488"/>
            <a:ext cx="8017142" cy="4611258"/>
          </a:xfrm>
        </p:spPr>
      </p:pic>
      <p:sp>
        <p:nvSpPr>
          <p:cNvPr id="6" name="Slide Number Placeholder 5">
            <a:extLst>
              <a:ext uri="{FF2B5EF4-FFF2-40B4-BE49-F238E27FC236}">
                <a16:creationId xmlns:a16="http://schemas.microsoft.com/office/drawing/2014/main" id="{7B295A90-181A-40D0-A497-26FE032EC357}"/>
              </a:ext>
            </a:extLst>
          </p:cNvPr>
          <p:cNvSpPr txBox="1">
            <a:spLocks/>
          </p:cNvSpPr>
          <p:nvPr/>
        </p:nvSpPr>
        <p:spPr>
          <a:xfrm>
            <a:off x="11140440" y="6423866"/>
            <a:ext cx="594360" cy="419529"/>
          </a:xfrm>
          <a:prstGeom prst="rect">
            <a:avLst/>
          </a:prstGeom>
        </p:spPr>
        <p:txBody>
          <a:bodyPr/>
          <a:ls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3C6C07-EE1E-9844-AF09-87BFC7828FA3}" type="slidenum">
              <a:rPr lang="en-NG" smtClean="0"/>
              <a:pPr/>
              <a:t>36</a:t>
            </a:fld>
            <a:endParaRPr lang="en-NG" dirty="0"/>
          </a:p>
        </p:txBody>
      </p:sp>
    </p:spTree>
    <p:extLst>
      <p:ext uri="{BB962C8B-B14F-4D97-AF65-F5344CB8AC3E}">
        <p14:creationId xmlns:p14="http://schemas.microsoft.com/office/powerpoint/2010/main" val="2604150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75B572-4E81-4DF9-9D04-A39B3A1564A6}"/>
              </a:ext>
            </a:extLst>
          </p:cNvPr>
          <p:cNvSpPr>
            <a:spLocks noGrp="1"/>
          </p:cNvSpPr>
          <p:nvPr>
            <p:ph type="title"/>
          </p:nvPr>
        </p:nvSpPr>
        <p:spPr>
          <a:xfrm>
            <a:off x="990600" y="776605"/>
            <a:ext cx="10515600" cy="1325563"/>
          </a:xfrm>
        </p:spPr>
        <p:txBody>
          <a:bodyPr/>
          <a:lstStyle/>
          <a:p>
            <a:r>
              <a:rPr lang="en-GB" dirty="0">
                <a:latin typeface="Lucida Sans" panose="020B0602030504020204" pitchFamily="34" charset="0"/>
              </a:rPr>
              <a:t>Videos and links</a:t>
            </a:r>
            <a:endParaRPr lang="en-NG" dirty="0">
              <a:latin typeface="Lucida Sans" panose="020B0602030504020204" pitchFamily="34" charset="0"/>
            </a:endParaRPr>
          </a:p>
        </p:txBody>
      </p:sp>
      <p:sp>
        <p:nvSpPr>
          <p:cNvPr id="5" name="Content Placeholder 2">
            <a:extLst>
              <a:ext uri="{FF2B5EF4-FFF2-40B4-BE49-F238E27FC236}">
                <a16:creationId xmlns:a16="http://schemas.microsoft.com/office/drawing/2014/main" id="{AF0D6332-9D8A-4D58-975A-48E2093CECFE}"/>
              </a:ext>
            </a:extLst>
          </p:cNvPr>
          <p:cNvSpPr>
            <a:spLocks noGrp="1"/>
          </p:cNvSpPr>
          <p:nvPr>
            <p:ph idx="1"/>
          </p:nvPr>
        </p:nvSpPr>
        <p:spPr>
          <a:xfrm>
            <a:off x="990600" y="2237105"/>
            <a:ext cx="10515600" cy="4351338"/>
          </a:xfrm>
        </p:spPr>
        <p:txBody>
          <a:bodyPr>
            <a:normAutofit/>
          </a:bodyPr>
          <a:lstStyle/>
          <a:p>
            <a:r>
              <a:rPr lang="en-GB" dirty="0">
                <a:latin typeface="Lucida Sans" panose="020B0602030504020204" pitchFamily="34" charset="0"/>
              </a:rPr>
              <a:t>Evolution of NGS: </a:t>
            </a:r>
            <a:r>
              <a:rPr lang="en-GB" dirty="0">
                <a:hlinkClick r:id="rId2"/>
              </a:rPr>
              <a:t>https://www.youtube.com/watch?v=jFCD8Q6qSTM&amp;t=176s</a:t>
            </a:r>
            <a:endParaRPr lang="en-GB" dirty="0"/>
          </a:p>
          <a:p>
            <a:r>
              <a:rPr lang="en-GB" dirty="0">
                <a:latin typeface="Lucida Sans" panose="020B0602030504020204" pitchFamily="34" charset="0"/>
              </a:rPr>
              <a:t>Illumina Sequencing:  </a:t>
            </a:r>
            <a:r>
              <a:rPr lang="en-GB" dirty="0">
                <a:latin typeface="Lucida Sans" panose="020B0602030504020204" pitchFamily="34" charset="0"/>
                <a:hlinkClick r:id="rId3"/>
              </a:rPr>
              <a:t>https://www.youtube.com/watch?v=fCd6B5HRaZ8</a:t>
            </a:r>
            <a:endParaRPr lang="en-GB" dirty="0">
              <a:latin typeface="Lucida Sans" panose="020B0602030504020204" pitchFamily="34" charset="0"/>
            </a:endParaRPr>
          </a:p>
          <a:p>
            <a:r>
              <a:rPr lang="en-GB" dirty="0">
                <a:latin typeface="Lucida Sans" panose="020B0602030504020204" pitchFamily="34" charset="0"/>
              </a:rPr>
              <a:t>Sanger Sequencing: </a:t>
            </a:r>
            <a:r>
              <a:rPr lang="en-GB" dirty="0">
                <a:latin typeface="Lucida Sans" panose="020B0602030504020204" pitchFamily="34" charset="0"/>
                <a:hlinkClick r:id="rId4"/>
              </a:rPr>
              <a:t>https://www.youtube.com/watch?v=Jnk_4Maf5Fk</a:t>
            </a:r>
            <a:endParaRPr lang="en-GB" dirty="0">
              <a:latin typeface="Lucida Sans" panose="020B0602030504020204" pitchFamily="34" charset="0"/>
            </a:endParaRPr>
          </a:p>
          <a:p>
            <a:endParaRPr lang="en-GB" dirty="0">
              <a:latin typeface="Lucida Sans" panose="020B0602030504020204" pitchFamily="34" charset="0"/>
            </a:endParaRPr>
          </a:p>
          <a:p>
            <a:pPr marL="0" indent="0">
              <a:buNone/>
            </a:pPr>
            <a:endParaRPr lang="en-NG" dirty="0">
              <a:latin typeface="Lucida Sans" panose="020B0602030504020204" pitchFamily="34" charset="0"/>
            </a:endParaRPr>
          </a:p>
        </p:txBody>
      </p:sp>
    </p:spTree>
    <p:extLst>
      <p:ext uri="{BB962C8B-B14F-4D97-AF65-F5344CB8AC3E}">
        <p14:creationId xmlns:p14="http://schemas.microsoft.com/office/powerpoint/2010/main" val="3254503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347B8-2E47-444E-A91C-A8BA58803AB5}"/>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F1EF4EBE-A7A4-4629-B79A-FA1E1540C871}"/>
              </a:ext>
            </a:extLst>
          </p:cNvPr>
          <p:cNvSpPr>
            <a:spLocks noGrp="1"/>
          </p:cNvSpPr>
          <p:nvPr>
            <p:ph idx="1"/>
          </p:nvPr>
        </p:nvSpPr>
        <p:spPr/>
        <p:txBody>
          <a:bodyPr/>
          <a:lstStyle/>
          <a:p>
            <a:endParaRPr lang="en-NG" dirty="0"/>
          </a:p>
        </p:txBody>
      </p:sp>
      <p:pic>
        <p:nvPicPr>
          <p:cNvPr id="4" name="Picture 2" descr="http://www.andbethere.com/wp-content/uploads/2013/10/success-baby.jpg">
            <a:extLst>
              <a:ext uri="{FF2B5EF4-FFF2-40B4-BE49-F238E27FC236}">
                <a16:creationId xmlns:a16="http://schemas.microsoft.com/office/drawing/2014/main" id="{0B582FCF-CD5F-4965-AA71-EFF8A6E3E21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2414"/>
          <a:stretch/>
        </p:blipFill>
        <p:spPr bwMode="auto">
          <a:xfrm>
            <a:off x="3115732" y="1146815"/>
            <a:ext cx="6891868" cy="523038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a:extLst>
              <a:ext uri="{FF2B5EF4-FFF2-40B4-BE49-F238E27FC236}">
                <a16:creationId xmlns:a16="http://schemas.microsoft.com/office/drawing/2014/main" id="{D2F04FC3-5823-4662-AB30-9F2625285C48}"/>
              </a:ext>
            </a:extLst>
          </p:cNvPr>
          <p:cNvSpPr txBox="1">
            <a:spLocks/>
          </p:cNvSpPr>
          <p:nvPr/>
        </p:nvSpPr>
        <p:spPr>
          <a:xfrm>
            <a:off x="7055780" y="1132366"/>
            <a:ext cx="2951820" cy="86369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ts val="5760"/>
              </a:lnSpc>
              <a:spcBef>
                <a:spcPts val="0"/>
              </a:spcBef>
            </a:pPr>
            <a:r>
              <a:rPr lang="es-HN" sz="6000" b="1" i="1" dirty="0">
                <a:solidFill>
                  <a:srgbClr val="006EC7"/>
                </a:solidFill>
              </a:rPr>
              <a:t>Finish.</a:t>
            </a:r>
          </a:p>
        </p:txBody>
      </p:sp>
    </p:spTree>
    <p:extLst>
      <p:ext uri="{BB962C8B-B14F-4D97-AF65-F5344CB8AC3E}">
        <p14:creationId xmlns:p14="http://schemas.microsoft.com/office/powerpoint/2010/main" val="642591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0A9000-CB32-4966-9CED-B0DD99B5380C}"/>
              </a:ext>
            </a:extLst>
          </p:cNvPr>
          <p:cNvSpPr>
            <a:spLocks noGrp="1"/>
          </p:cNvSpPr>
          <p:nvPr>
            <p:ph type="body" sz="quarter" idx="10"/>
          </p:nvPr>
        </p:nvSpPr>
        <p:spPr>
          <a:xfrm>
            <a:off x="4178423" y="2956559"/>
            <a:ext cx="3532505" cy="807721"/>
          </a:xfrm>
        </p:spPr>
        <p:txBody>
          <a:bodyPr/>
          <a:lstStyle/>
          <a:p>
            <a:endParaRPr lang="en-NG" dirty="0"/>
          </a:p>
        </p:txBody>
      </p:sp>
      <p:pic>
        <p:nvPicPr>
          <p:cNvPr id="3" name="Picture 2">
            <a:extLst>
              <a:ext uri="{FF2B5EF4-FFF2-40B4-BE49-F238E27FC236}">
                <a16:creationId xmlns:a16="http://schemas.microsoft.com/office/drawing/2014/main" id="{E31688B1-7D53-4A91-8D82-2B05FBF02BD5}"/>
              </a:ext>
            </a:extLst>
          </p:cNvPr>
          <p:cNvPicPr>
            <a:picLocks noChangeAspect="1"/>
          </p:cNvPicPr>
          <p:nvPr/>
        </p:nvPicPr>
        <p:blipFill>
          <a:blip r:embed="rId2"/>
          <a:stretch>
            <a:fillRect/>
          </a:stretch>
        </p:blipFill>
        <p:spPr>
          <a:xfrm>
            <a:off x="0" y="-1"/>
            <a:ext cx="12192000" cy="6858001"/>
          </a:xfrm>
          <a:prstGeom prst="rect">
            <a:avLst/>
          </a:prstGeom>
        </p:spPr>
      </p:pic>
      <p:sp>
        <p:nvSpPr>
          <p:cNvPr id="4" name="TextBox 3">
            <a:extLst>
              <a:ext uri="{FF2B5EF4-FFF2-40B4-BE49-F238E27FC236}">
                <a16:creationId xmlns:a16="http://schemas.microsoft.com/office/drawing/2014/main" id="{E64C791A-CA3B-4D75-961E-C1084BA385EF}"/>
              </a:ext>
            </a:extLst>
          </p:cNvPr>
          <p:cNvSpPr txBox="1"/>
          <p:nvPr/>
        </p:nvSpPr>
        <p:spPr>
          <a:xfrm>
            <a:off x="2370667" y="2523067"/>
            <a:ext cx="6451600" cy="923330"/>
          </a:xfrm>
          <a:prstGeom prst="rect">
            <a:avLst/>
          </a:prstGeom>
          <a:noFill/>
        </p:spPr>
        <p:txBody>
          <a:bodyPr wrap="square" rtlCol="0">
            <a:spAutoFit/>
          </a:bodyPr>
          <a:lstStyle/>
          <a:p>
            <a:pPr algn="ctr"/>
            <a:r>
              <a:rPr lang="en-GB" sz="5400" b="1" dirty="0"/>
              <a:t>THANK YOU</a:t>
            </a:r>
            <a:endParaRPr lang="en-NG" sz="5400" b="1" dirty="0"/>
          </a:p>
        </p:txBody>
      </p:sp>
    </p:spTree>
    <p:extLst>
      <p:ext uri="{BB962C8B-B14F-4D97-AF65-F5344CB8AC3E}">
        <p14:creationId xmlns:p14="http://schemas.microsoft.com/office/powerpoint/2010/main" val="1209699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2774-B191-4AD8-8E52-D1F85AF0FEB3}"/>
              </a:ext>
            </a:extLst>
          </p:cNvPr>
          <p:cNvSpPr>
            <a:spLocks noGrp="1"/>
          </p:cNvSpPr>
          <p:nvPr>
            <p:ph type="title"/>
          </p:nvPr>
        </p:nvSpPr>
        <p:spPr/>
        <p:txBody>
          <a:bodyPr/>
          <a:lstStyle/>
          <a:p>
            <a:pPr algn="ctr"/>
            <a:r>
              <a:rPr lang="en-GB" dirty="0">
                <a:latin typeface="Lucida Sans" panose="020B0602030504020204" pitchFamily="34" charset="0"/>
              </a:rPr>
              <a:t>SEQUENCING METHODOLOGIES</a:t>
            </a:r>
            <a:endParaRPr lang="en-NG" dirty="0"/>
          </a:p>
        </p:txBody>
      </p:sp>
      <p:sp>
        <p:nvSpPr>
          <p:cNvPr id="3" name="Content Placeholder 2">
            <a:extLst>
              <a:ext uri="{FF2B5EF4-FFF2-40B4-BE49-F238E27FC236}">
                <a16:creationId xmlns:a16="http://schemas.microsoft.com/office/drawing/2014/main" id="{CE008BB6-78F5-4590-A33A-FB7B8D78A0AB}"/>
              </a:ext>
            </a:extLst>
          </p:cNvPr>
          <p:cNvSpPr>
            <a:spLocks noGrp="1"/>
          </p:cNvSpPr>
          <p:nvPr>
            <p:ph idx="1"/>
          </p:nvPr>
        </p:nvSpPr>
        <p:spPr/>
        <p:txBody>
          <a:bodyPr/>
          <a:lstStyle/>
          <a:p>
            <a:r>
              <a:rPr lang="en-GB" dirty="0">
                <a:latin typeface="Lucida Sans" panose="020B0602030504020204" pitchFamily="34" charset="0"/>
              </a:rPr>
              <a:t>Traditional Sequencing</a:t>
            </a:r>
          </a:p>
          <a:p>
            <a:pPr marL="0" indent="0">
              <a:buNone/>
            </a:pPr>
            <a:endParaRPr lang="en-GB" dirty="0">
              <a:latin typeface="Lucida Sans" panose="020B0602030504020204" pitchFamily="34" charset="0"/>
            </a:endParaRPr>
          </a:p>
          <a:p>
            <a:r>
              <a:rPr lang="en-GB" dirty="0">
                <a:latin typeface="Lucida Sans" panose="020B0602030504020204" pitchFamily="34" charset="0"/>
              </a:rPr>
              <a:t> Next-generation Sequencing</a:t>
            </a:r>
          </a:p>
          <a:p>
            <a:pPr lvl="1"/>
            <a:r>
              <a:rPr lang="en-GB" dirty="0">
                <a:latin typeface="Lucida Sans" panose="020B0602030504020204" pitchFamily="34" charset="0"/>
              </a:rPr>
              <a:t>Sequencing by Synthesis</a:t>
            </a:r>
          </a:p>
          <a:p>
            <a:pPr lvl="1"/>
            <a:r>
              <a:rPr lang="en-GB" dirty="0">
                <a:latin typeface="Lucida Sans" panose="020B0602030504020204" pitchFamily="34" charset="0"/>
              </a:rPr>
              <a:t>Oxford Nanopore</a:t>
            </a:r>
          </a:p>
          <a:p>
            <a:pPr lvl="1"/>
            <a:r>
              <a:rPr lang="en-GB" dirty="0">
                <a:latin typeface="Lucida Sans" panose="020B0602030504020204" pitchFamily="34" charset="0"/>
              </a:rPr>
              <a:t>Pacific Biosciences</a:t>
            </a:r>
            <a:endParaRPr lang="en-NG" dirty="0"/>
          </a:p>
        </p:txBody>
      </p:sp>
    </p:spTree>
    <p:extLst>
      <p:ext uri="{BB962C8B-B14F-4D97-AF65-F5344CB8AC3E}">
        <p14:creationId xmlns:p14="http://schemas.microsoft.com/office/powerpoint/2010/main" val="544641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7F55-57A7-4D18-9C2E-4AD88B864A5F}"/>
              </a:ext>
            </a:extLst>
          </p:cNvPr>
          <p:cNvSpPr>
            <a:spLocks noGrp="1"/>
          </p:cNvSpPr>
          <p:nvPr>
            <p:ph type="title"/>
          </p:nvPr>
        </p:nvSpPr>
        <p:spPr/>
        <p:txBody>
          <a:bodyPr/>
          <a:lstStyle/>
          <a:p>
            <a:pPr algn="ctr"/>
            <a:r>
              <a:rPr lang="en-GB" dirty="0">
                <a:latin typeface="Lucida Sans" panose="020B0602030504020204" pitchFamily="34" charset="0"/>
              </a:rPr>
              <a:t>Human Genome Project</a:t>
            </a:r>
            <a:endParaRPr lang="en-NG" dirty="0"/>
          </a:p>
        </p:txBody>
      </p:sp>
      <p:sp>
        <p:nvSpPr>
          <p:cNvPr id="3" name="Content Placeholder 2">
            <a:extLst>
              <a:ext uri="{FF2B5EF4-FFF2-40B4-BE49-F238E27FC236}">
                <a16:creationId xmlns:a16="http://schemas.microsoft.com/office/drawing/2014/main" id="{5FB7E0B9-4C54-4711-8569-D646FE3A47B6}"/>
              </a:ext>
            </a:extLst>
          </p:cNvPr>
          <p:cNvSpPr>
            <a:spLocks noGrp="1"/>
          </p:cNvSpPr>
          <p:nvPr>
            <p:ph idx="1"/>
          </p:nvPr>
        </p:nvSpPr>
        <p:spPr/>
        <p:txBody>
          <a:bodyPr/>
          <a:lstStyle/>
          <a:p>
            <a:r>
              <a:rPr lang="en-GB" dirty="0">
                <a:latin typeface="Lucida Sans" panose="020B0602030504020204" pitchFamily="34" charset="0"/>
              </a:rPr>
              <a:t>The human genome project </a:t>
            </a:r>
          </a:p>
          <a:p>
            <a:pPr lvl="1"/>
            <a:r>
              <a:rPr lang="en-GB" dirty="0">
                <a:latin typeface="Lucida Sans" panose="020B0602030504020204" pitchFamily="34" charset="0"/>
              </a:rPr>
              <a:t>Spurred the development of cheaper sequencing</a:t>
            </a:r>
          </a:p>
          <a:p>
            <a:pPr lvl="1"/>
            <a:r>
              <a:rPr lang="en-GB" dirty="0">
                <a:latin typeface="Lucida Sans" panose="020B0602030504020204" pitchFamily="34" charset="0"/>
              </a:rPr>
              <a:t>Is 20-year, $3 billion USD effort</a:t>
            </a:r>
          </a:p>
          <a:p>
            <a:pPr lvl="1"/>
            <a:r>
              <a:rPr lang="en-GB" dirty="0">
                <a:latin typeface="Lucida Sans" panose="020B0602030504020204" pitchFamily="34" charset="0"/>
              </a:rPr>
              <a:t>Was completed in 2003.</a:t>
            </a:r>
          </a:p>
          <a:p>
            <a:pPr lvl="1"/>
            <a:r>
              <a:rPr lang="en-GB" dirty="0">
                <a:latin typeface="Lucida Sans" panose="020B0602030504020204" pitchFamily="34" charset="0"/>
              </a:rPr>
              <a:t>Lowered cost to $100 million per genome</a:t>
            </a:r>
          </a:p>
          <a:p>
            <a:pPr lvl="1"/>
            <a:r>
              <a:rPr lang="en-GB" dirty="0">
                <a:latin typeface="Lucida Sans" panose="020B0602030504020204" pitchFamily="34" charset="0"/>
              </a:rPr>
              <a:t>Used Sanger sequencing</a:t>
            </a:r>
          </a:p>
          <a:p>
            <a:pPr marL="0" indent="0">
              <a:buNone/>
            </a:pPr>
            <a:endParaRPr lang="en-NG" dirty="0">
              <a:latin typeface="Lucida Sans" panose="020B0602030504020204" pitchFamily="34" charset="0"/>
            </a:endParaRPr>
          </a:p>
          <a:p>
            <a:endParaRPr lang="en-NG" dirty="0"/>
          </a:p>
        </p:txBody>
      </p:sp>
    </p:spTree>
    <p:extLst>
      <p:ext uri="{BB962C8B-B14F-4D97-AF65-F5344CB8AC3E}">
        <p14:creationId xmlns:p14="http://schemas.microsoft.com/office/powerpoint/2010/main" val="144604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CD38-0880-47CB-BD8B-53DBAC7BAF64}"/>
              </a:ext>
            </a:extLst>
          </p:cNvPr>
          <p:cNvSpPr>
            <a:spLocks noGrp="1"/>
          </p:cNvSpPr>
          <p:nvPr>
            <p:ph type="title"/>
          </p:nvPr>
        </p:nvSpPr>
        <p:spPr>
          <a:xfrm>
            <a:off x="838200" y="817450"/>
            <a:ext cx="7574280" cy="1325563"/>
          </a:xfrm>
        </p:spPr>
        <p:txBody>
          <a:bodyPr/>
          <a:lstStyle/>
          <a:p>
            <a:pPr algn="ctr"/>
            <a:r>
              <a:rPr lang="en-GB" dirty="0">
                <a:latin typeface="Lucida Sans" panose="020B0602030504020204" pitchFamily="34" charset="0"/>
              </a:rPr>
              <a:t>Sanger Sequencing</a:t>
            </a:r>
            <a:endParaRPr lang="en-NG" dirty="0"/>
          </a:p>
        </p:txBody>
      </p:sp>
      <p:sp>
        <p:nvSpPr>
          <p:cNvPr id="3" name="Content Placeholder 2">
            <a:extLst>
              <a:ext uri="{FF2B5EF4-FFF2-40B4-BE49-F238E27FC236}">
                <a16:creationId xmlns:a16="http://schemas.microsoft.com/office/drawing/2014/main" id="{D429FDE1-BCE2-44EC-A2BC-CA3E52892CFC}"/>
              </a:ext>
            </a:extLst>
          </p:cNvPr>
          <p:cNvSpPr>
            <a:spLocks noGrp="1"/>
          </p:cNvSpPr>
          <p:nvPr>
            <p:ph idx="1"/>
          </p:nvPr>
        </p:nvSpPr>
        <p:spPr>
          <a:xfrm>
            <a:off x="838200" y="2089627"/>
            <a:ext cx="5654040" cy="3616643"/>
          </a:xfrm>
        </p:spPr>
        <p:txBody>
          <a:bodyPr/>
          <a:lstStyle/>
          <a:p>
            <a:r>
              <a:rPr lang="en-GB" dirty="0">
                <a:latin typeface="Lucida Sans" panose="020B0602030504020204" pitchFamily="34" charset="0"/>
              </a:rPr>
              <a:t>Denature</a:t>
            </a:r>
          </a:p>
          <a:p>
            <a:endParaRPr lang="en-GB" dirty="0">
              <a:latin typeface="Lucida Sans" panose="020B0602030504020204" pitchFamily="34" charset="0"/>
            </a:endParaRPr>
          </a:p>
          <a:p>
            <a:r>
              <a:rPr lang="en-GB" dirty="0">
                <a:latin typeface="Lucida Sans" panose="020B0602030504020204" pitchFamily="34" charset="0"/>
              </a:rPr>
              <a:t>Add primers</a:t>
            </a:r>
          </a:p>
          <a:p>
            <a:endParaRPr lang="en-GB" dirty="0">
              <a:latin typeface="Lucida Sans" panose="020B0602030504020204" pitchFamily="34" charset="0"/>
            </a:endParaRPr>
          </a:p>
          <a:p>
            <a:endParaRPr lang="en-GB" dirty="0">
              <a:latin typeface="Lucida Sans" panose="020B0602030504020204" pitchFamily="34" charset="0"/>
            </a:endParaRPr>
          </a:p>
          <a:p>
            <a:r>
              <a:rPr lang="en-GB" dirty="0">
                <a:latin typeface="Lucida Sans" panose="020B0602030504020204" pitchFamily="34" charset="0"/>
              </a:rPr>
              <a:t>Add </a:t>
            </a:r>
            <a:r>
              <a:rPr lang="en-GB" dirty="0" err="1">
                <a:latin typeface="Lucida Sans" panose="020B0602030504020204" pitchFamily="34" charset="0"/>
              </a:rPr>
              <a:t>dideoxyribonucleic</a:t>
            </a:r>
            <a:r>
              <a:rPr lang="en-GB" dirty="0">
                <a:latin typeface="Lucida Sans" panose="020B0602030504020204" pitchFamily="34" charset="0"/>
              </a:rPr>
              <a:t> acid. </a:t>
            </a:r>
          </a:p>
          <a:p>
            <a:endParaRPr lang="en-NG" dirty="0"/>
          </a:p>
        </p:txBody>
      </p:sp>
      <p:pic>
        <p:nvPicPr>
          <p:cNvPr id="4" name="Picture 3">
            <a:extLst>
              <a:ext uri="{FF2B5EF4-FFF2-40B4-BE49-F238E27FC236}">
                <a16:creationId xmlns:a16="http://schemas.microsoft.com/office/drawing/2014/main" id="{8BAC1831-3C44-48F8-BEEB-2A609A690A3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975426" y="1792177"/>
            <a:ext cx="3119294" cy="2028714"/>
          </a:xfrm>
          <a:prstGeom prst="rect">
            <a:avLst/>
          </a:prstGeom>
        </p:spPr>
      </p:pic>
      <p:pic>
        <p:nvPicPr>
          <p:cNvPr id="5" name="Picture 4">
            <a:extLst>
              <a:ext uri="{FF2B5EF4-FFF2-40B4-BE49-F238E27FC236}">
                <a16:creationId xmlns:a16="http://schemas.microsoft.com/office/drawing/2014/main" id="{E434EE36-7E35-4AAE-A933-B7001132651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774853" y="3923282"/>
            <a:ext cx="3578947" cy="2868706"/>
          </a:xfrm>
          <a:prstGeom prst="rect">
            <a:avLst/>
          </a:prstGeom>
        </p:spPr>
      </p:pic>
      <p:sp>
        <p:nvSpPr>
          <p:cNvPr id="6" name="TextBox 5">
            <a:extLst>
              <a:ext uri="{FF2B5EF4-FFF2-40B4-BE49-F238E27FC236}">
                <a16:creationId xmlns:a16="http://schemas.microsoft.com/office/drawing/2014/main" id="{28B171E6-046C-40E9-B63D-F5CA6221019D}"/>
              </a:ext>
            </a:extLst>
          </p:cNvPr>
          <p:cNvSpPr txBox="1"/>
          <p:nvPr/>
        </p:nvSpPr>
        <p:spPr>
          <a:xfrm>
            <a:off x="838200" y="6381670"/>
            <a:ext cx="7216160" cy="369332"/>
          </a:xfrm>
          <a:prstGeom prst="rect">
            <a:avLst/>
          </a:prstGeom>
          <a:noFill/>
        </p:spPr>
        <p:txBody>
          <a:bodyPr wrap="square" rtlCol="0">
            <a:spAutoFit/>
          </a:bodyPr>
          <a:lstStyle/>
          <a:p>
            <a:r>
              <a:rPr lang="en-GB" dirty="0"/>
              <a:t>Source: https://www.youtube.com/watch?v=mI0Fo9kaWqo</a:t>
            </a:r>
            <a:endParaRPr lang="en-NG" dirty="0"/>
          </a:p>
        </p:txBody>
      </p:sp>
    </p:spTree>
    <p:extLst>
      <p:ext uri="{BB962C8B-B14F-4D97-AF65-F5344CB8AC3E}">
        <p14:creationId xmlns:p14="http://schemas.microsoft.com/office/powerpoint/2010/main" val="163724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A601-C862-4C54-B532-9AC6B71D35ED}"/>
              </a:ext>
            </a:extLst>
          </p:cNvPr>
          <p:cNvSpPr>
            <a:spLocks noGrp="1"/>
          </p:cNvSpPr>
          <p:nvPr>
            <p:ph type="title"/>
          </p:nvPr>
        </p:nvSpPr>
        <p:spPr/>
        <p:txBody>
          <a:bodyPr/>
          <a:lstStyle/>
          <a:p>
            <a:pPr algn="ctr"/>
            <a:r>
              <a:rPr lang="en-US" dirty="0">
                <a:latin typeface="Lucida Sans" panose="020B0602030504020204" pitchFamily="34" charset="0"/>
              </a:rPr>
              <a:t>Sanger Sequencing</a:t>
            </a:r>
            <a:endParaRPr lang="en-NG" dirty="0"/>
          </a:p>
        </p:txBody>
      </p:sp>
      <p:sp>
        <p:nvSpPr>
          <p:cNvPr id="3" name="Content Placeholder 2">
            <a:extLst>
              <a:ext uri="{FF2B5EF4-FFF2-40B4-BE49-F238E27FC236}">
                <a16:creationId xmlns:a16="http://schemas.microsoft.com/office/drawing/2014/main" id="{BD951D02-4A35-4A71-908E-14F3152CD2CE}"/>
              </a:ext>
            </a:extLst>
          </p:cNvPr>
          <p:cNvSpPr>
            <a:spLocks noGrp="1"/>
          </p:cNvSpPr>
          <p:nvPr>
            <p:ph idx="1"/>
          </p:nvPr>
        </p:nvSpPr>
        <p:spPr>
          <a:xfrm>
            <a:off x="838200" y="2560319"/>
            <a:ext cx="4465320" cy="3616643"/>
          </a:xfrm>
        </p:spPr>
        <p:txBody>
          <a:bodyPr>
            <a:normAutofit fontScale="92500" lnSpcReduction="10000"/>
          </a:bodyPr>
          <a:lstStyle/>
          <a:p>
            <a:r>
              <a:rPr lang="en-US" dirty="0">
                <a:latin typeface="Lucida Sans" panose="020B0602030504020204" pitchFamily="34" charset="0"/>
              </a:rPr>
              <a:t>The Sequencer Separates sequences into sizes</a:t>
            </a:r>
          </a:p>
          <a:p>
            <a:endParaRPr lang="en-US" dirty="0">
              <a:latin typeface="Lucida Sans" panose="020B0602030504020204" pitchFamily="34" charset="0"/>
            </a:endParaRPr>
          </a:p>
          <a:p>
            <a:endParaRPr lang="en-US" dirty="0">
              <a:latin typeface="Lucida Sans" panose="020B0602030504020204" pitchFamily="34" charset="0"/>
            </a:endParaRPr>
          </a:p>
          <a:p>
            <a:endParaRPr lang="en-US" dirty="0">
              <a:latin typeface="Lucida Sans" panose="020B0602030504020204" pitchFamily="34" charset="0"/>
            </a:endParaRPr>
          </a:p>
          <a:p>
            <a:endParaRPr lang="en-US" dirty="0">
              <a:latin typeface="Lucida Sans" panose="020B0602030504020204" pitchFamily="34" charset="0"/>
            </a:endParaRPr>
          </a:p>
          <a:p>
            <a:r>
              <a:rPr lang="en-US" dirty="0">
                <a:latin typeface="Lucida Sans" panose="020B0602030504020204" pitchFamily="34" charset="0"/>
              </a:rPr>
              <a:t>The order of bases is determined by the size separation</a:t>
            </a:r>
            <a:endParaRPr lang="en-NG" dirty="0">
              <a:latin typeface="Lucida Sans" panose="020B0602030504020204" pitchFamily="34" charset="0"/>
            </a:endParaRPr>
          </a:p>
          <a:p>
            <a:endParaRPr lang="en-NG" dirty="0"/>
          </a:p>
        </p:txBody>
      </p:sp>
      <p:pic>
        <p:nvPicPr>
          <p:cNvPr id="4" name="Picture 3">
            <a:extLst>
              <a:ext uri="{FF2B5EF4-FFF2-40B4-BE49-F238E27FC236}">
                <a16:creationId xmlns:a16="http://schemas.microsoft.com/office/drawing/2014/main" id="{16242F38-DC46-4A32-8CF3-8C5E7BFD7C1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8831600" y="2123049"/>
            <a:ext cx="2956560" cy="2142517"/>
          </a:xfrm>
          <a:prstGeom prst="rect">
            <a:avLst/>
          </a:prstGeom>
        </p:spPr>
      </p:pic>
      <p:pic>
        <p:nvPicPr>
          <p:cNvPr id="5" name="Picture 4">
            <a:extLst>
              <a:ext uri="{FF2B5EF4-FFF2-40B4-BE49-F238E27FC236}">
                <a16:creationId xmlns:a16="http://schemas.microsoft.com/office/drawing/2014/main" id="{84BDA62F-29C0-4AA2-8CBB-01B3FB72FAC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8610599" y="4301127"/>
            <a:ext cx="3177561" cy="2449875"/>
          </a:xfrm>
          <a:prstGeom prst="rect">
            <a:avLst/>
          </a:prstGeom>
        </p:spPr>
      </p:pic>
      <p:sp>
        <p:nvSpPr>
          <p:cNvPr id="6" name="TextBox 5">
            <a:extLst>
              <a:ext uri="{FF2B5EF4-FFF2-40B4-BE49-F238E27FC236}">
                <a16:creationId xmlns:a16="http://schemas.microsoft.com/office/drawing/2014/main" id="{A30CAD73-FB4E-4EE4-9ECF-6E043B96A027}"/>
              </a:ext>
            </a:extLst>
          </p:cNvPr>
          <p:cNvSpPr txBox="1"/>
          <p:nvPr/>
        </p:nvSpPr>
        <p:spPr>
          <a:xfrm>
            <a:off x="838200" y="6381670"/>
            <a:ext cx="7216160" cy="369332"/>
          </a:xfrm>
          <a:prstGeom prst="rect">
            <a:avLst/>
          </a:prstGeom>
          <a:noFill/>
        </p:spPr>
        <p:txBody>
          <a:bodyPr wrap="square" rtlCol="0">
            <a:spAutoFit/>
          </a:bodyPr>
          <a:lstStyle/>
          <a:p>
            <a:r>
              <a:rPr lang="en-GB" dirty="0"/>
              <a:t>Source: https://www.youtube.com/watch?v=mI0Fo9kaWqo</a:t>
            </a:r>
            <a:endParaRPr lang="en-NG" dirty="0"/>
          </a:p>
        </p:txBody>
      </p:sp>
    </p:spTree>
    <p:extLst>
      <p:ext uri="{BB962C8B-B14F-4D97-AF65-F5344CB8AC3E}">
        <p14:creationId xmlns:p14="http://schemas.microsoft.com/office/powerpoint/2010/main" val="315761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1BBB-974B-4B7B-B931-998C8D27D686}"/>
              </a:ext>
            </a:extLst>
          </p:cNvPr>
          <p:cNvSpPr>
            <a:spLocks noGrp="1"/>
          </p:cNvSpPr>
          <p:nvPr>
            <p:ph type="title"/>
          </p:nvPr>
        </p:nvSpPr>
        <p:spPr/>
        <p:txBody>
          <a:bodyPr/>
          <a:lstStyle/>
          <a:p>
            <a:pPr algn="ctr"/>
            <a:r>
              <a:rPr lang="en-US" dirty="0">
                <a:latin typeface="Lucida Sans" panose="020B0602030504020204" pitchFamily="34" charset="0"/>
              </a:rPr>
              <a:t>Limitations of Sanger Sequencing</a:t>
            </a:r>
            <a:endParaRPr lang="en-NG" dirty="0"/>
          </a:p>
        </p:txBody>
      </p:sp>
      <p:sp>
        <p:nvSpPr>
          <p:cNvPr id="3" name="Content Placeholder 2">
            <a:extLst>
              <a:ext uri="{FF2B5EF4-FFF2-40B4-BE49-F238E27FC236}">
                <a16:creationId xmlns:a16="http://schemas.microsoft.com/office/drawing/2014/main" id="{4C3F4003-8E2E-4B6E-96CB-6101BB2E916B}"/>
              </a:ext>
            </a:extLst>
          </p:cNvPr>
          <p:cNvSpPr>
            <a:spLocks noGrp="1"/>
          </p:cNvSpPr>
          <p:nvPr>
            <p:ph idx="1"/>
          </p:nvPr>
        </p:nvSpPr>
        <p:spPr>
          <a:xfrm>
            <a:off x="838200" y="2560319"/>
            <a:ext cx="6248400" cy="3616643"/>
          </a:xfrm>
        </p:spPr>
        <p:txBody>
          <a:bodyPr>
            <a:normAutofit lnSpcReduction="10000"/>
          </a:bodyPr>
          <a:lstStyle/>
          <a:p>
            <a:r>
              <a:rPr lang="en-US" dirty="0">
                <a:latin typeface="Lucida Sans" panose="020B0602030504020204" pitchFamily="34" charset="0"/>
              </a:rPr>
              <a:t>Low throughput: Can only sequence up to 1 million bases per day (700 base reads)</a:t>
            </a:r>
          </a:p>
          <a:p>
            <a:r>
              <a:rPr lang="en-US" dirty="0">
                <a:latin typeface="Lucida Sans" panose="020B0602030504020204" pitchFamily="34" charset="0"/>
              </a:rPr>
              <a:t>Human genome is 6 billion bases: 7x coverage, 100 years on one sequencer.</a:t>
            </a:r>
          </a:p>
          <a:p>
            <a:r>
              <a:rPr lang="en-US" dirty="0">
                <a:latin typeface="Lucida Sans" panose="020B0602030504020204" pitchFamily="34" charset="0"/>
              </a:rPr>
              <a:t>Human genome project accomplished with several sequencers.</a:t>
            </a:r>
            <a:endParaRPr lang="en-NG" dirty="0">
              <a:latin typeface="Lucida Sans" panose="020B0602030504020204" pitchFamily="34" charset="0"/>
            </a:endParaRPr>
          </a:p>
          <a:p>
            <a:endParaRPr lang="en-NG" dirty="0"/>
          </a:p>
        </p:txBody>
      </p:sp>
      <p:pic>
        <p:nvPicPr>
          <p:cNvPr id="4" name="Picture 3">
            <a:extLst>
              <a:ext uri="{FF2B5EF4-FFF2-40B4-BE49-F238E27FC236}">
                <a16:creationId xmlns:a16="http://schemas.microsoft.com/office/drawing/2014/main" id="{43609DAF-0B14-48A2-B24F-46FCCE541041}"/>
              </a:ext>
            </a:extLst>
          </p:cNvPr>
          <p:cNvPicPr>
            <a:picLocks noChangeAspect="1"/>
          </p:cNvPicPr>
          <p:nvPr/>
        </p:nvPicPr>
        <p:blipFill>
          <a:blip r:embed="rId2"/>
          <a:stretch>
            <a:fillRect/>
          </a:stretch>
        </p:blipFill>
        <p:spPr>
          <a:xfrm>
            <a:off x="7299870" y="2779970"/>
            <a:ext cx="4437524" cy="3022662"/>
          </a:xfrm>
          <a:prstGeom prst="rect">
            <a:avLst/>
          </a:prstGeom>
        </p:spPr>
      </p:pic>
      <p:sp>
        <p:nvSpPr>
          <p:cNvPr id="6" name="Rectangle 5">
            <a:extLst>
              <a:ext uri="{FF2B5EF4-FFF2-40B4-BE49-F238E27FC236}">
                <a16:creationId xmlns:a16="http://schemas.microsoft.com/office/drawing/2014/main" id="{B057692E-C853-4751-B701-7A46FBECE237}"/>
              </a:ext>
            </a:extLst>
          </p:cNvPr>
          <p:cNvSpPr/>
          <p:nvPr/>
        </p:nvSpPr>
        <p:spPr>
          <a:xfrm>
            <a:off x="6759102" y="5987018"/>
            <a:ext cx="5432898" cy="369332"/>
          </a:xfrm>
          <a:prstGeom prst="rect">
            <a:avLst/>
          </a:prstGeom>
        </p:spPr>
        <p:txBody>
          <a:bodyPr wrap="none">
            <a:spAutoFit/>
          </a:bodyPr>
          <a:lstStyle/>
          <a:p>
            <a:r>
              <a:rPr lang="de-DE" dirty="0"/>
              <a:t>https://www.nature.com/articles/526029a.pdf</a:t>
            </a:r>
            <a:endParaRPr lang="en-NG" dirty="0"/>
          </a:p>
        </p:txBody>
      </p:sp>
    </p:spTree>
    <p:extLst>
      <p:ext uri="{BB962C8B-B14F-4D97-AF65-F5344CB8AC3E}">
        <p14:creationId xmlns:p14="http://schemas.microsoft.com/office/powerpoint/2010/main" val="119639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46EE-77EE-4A87-A134-BF6AE9DC987C}"/>
              </a:ext>
            </a:extLst>
          </p:cNvPr>
          <p:cNvSpPr>
            <a:spLocks noGrp="1"/>
          </p:cNvSpPr>
          <p:nvPr>
            <p:ph type="title"/>
          </p:nvPr>
        </p:nvSpPr>
        <p:spPr/>
        <p:txBody>
          <a:bodyPr>
            <a:normAutofit/>
          </a:bodyPr>
          <a:lstStyle/>
          <a:p>
            <a:pPr algn="ctr"/>
            <a:r>
              <a:rPr lang="en-NG" sz="2800" dirty="0">
                <a:latin typeface="Lucida Sans" panose="020B0602030504020204" pitchFamily="34" charset="77"/>
              </a:rPr>
              <a:t>INTRODUCTION TO NEXT-GENERATION SEQUENCING</a:t>
            </a:r>
            <a:endParaRPr lang="en-NG" sz="2800" dirty="0"/>
          </a:p>
        </p:txBody>
      </p:sp>
      <p:sp>
        <p:nvSpPr>
          <p:cNvPr id="3" name="Content Placeholder 2">
            <a:extLst>
              <a:ext uri="{FF2B5EF4-FFF2-40B4-BE49-F238E27FC236}">
                <a16:creationId xmlns:a16="http://schemas.microsoft.com/office/drawing/2014/main" id="{4DEB3C0B-BB0B-4845-ABD7-F6C36DAC498D}"/>
              </a:ext>
            </a:extLst>
          </p:cNvPr>
          <p:cNvSpPr>
            <a:spLocks noGrp="1"/>
          </p:cNvSpPr>
          <p:nvPr>
            <p:ph idx="1"/>
          </p:nvPr>
        </p:nvSpPr>
        <p:spPr>
          <a:xfrm>
            <a:off x="838200" y="2225041"/>
            <a:ext cx="5257800" cy="3951922"/>
          </a:xfrm>
        </p:spPr>
        <p:txBody>
          <a:bodyPr>
            <a:normAutofit/>
          </a:bodyPr>
          <a:lstStyle/>
          <a:p>
            <a:pPr algn="just"/>
            <a:r>
              <a:rPr lang="en-GB" dirty="0"/>
              <a:t>Next generation or high throughput sequencing involves massively parallel sequencing of small fragments of DNA that have been generated from an original nucleic acid source. This can be genomic DNA, PCR amplicons or cDNA generated from RNA.</a:t>
            </a:r>
          </a:p>
          <a:p>
            <a:pPr algn="just"/>
            <a:endParaRPr lang="en-NG" dirty="0">
              <a:latin typeface="Lucida Sans" panose="020B0602030504020204" pitchFamily="34" charset="77"/>
            </a:endParaRPr>
          </a:p>
          <a:p>
            <a:endParaRPr lang="en-NG" dirty="0"/>
          </a:p>
        </p:txBody>
      </p:sp>
      <p:pic>
        <p:nvPicPr>
          <p:cNvPr id="4" name="Picture 3">
            <a:extLst>
              <a:ext uri="{FF2B5EF4-FFF2-40B4-BE49-F238E27FC236}">
                <a16:creationId xmlns:a16="http://schemas.microsoft.com/office/drawing/2014/main" id="{8F205580-81F5-41A6-A45F-5503929276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904614" y="2342197"/>
            <a:ext cx="4140200" cy="3873500"/>
          </a:xfrm>
          <a:prstGeom prst="rect">
            <a:avLst/>
          </a:prstGeom>
        </p:spPr>
      </p:pic>
    </p:spTree>
    <p:extLst>
      <p:ext uri="{BB962C8B-B14F-4D97-AF65-F5344CB8AC3E}">
        <p14:creationId xmlns:p14="http://schemas.microsoft.com/office/powerpoint/2010/main" val="1326284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A4GE_template" id="{12B5C1FF-9917-42C0-9618-5B00CA650501}" vid="{F47562E7-6804-45A2-BD4E-5C3E97B3A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PHA4GE_template</Template>
  <TotalTime>6230</TotalTime>
  <Words>1919</Words>
  <Application>Microsoft Office PowerPoint</Application>
  <PresentationFormat>Widescreen</PresentationFormat>
  <Paragraphs>285</Paragraphs>
  <Slides>39</Slides>
  <Notes>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 Math</vt:lpstr>
      <vt:lpstr>Courier New</vt:lpstr>
      <vt:lpstr>Lucida Sans</vt:lpstr>
      <vt:lpstr>Times New Roman</vt:lpstr>
      <vt:lpstr>Wingdings</vt:lpstr>
      <vt:lpstr>Office Theme</vt:lpstr>
      <vt:lpstr>BIOINFORMATICS TRAINING MODULE 1:   INTRODUCTION TO NEXT-GENERATION SEQUENCING</vt:lpstr>
      <vt:lpstr>SEQUENCING</vt:lpstr>
      <vt:lpstr>A Primer on DNA</vt:lpstr>
      <vt:lpstr>SEQUENCING METHODOLOGIES</vt:lpstr>
      <vt:lpstr>Human Genome Project</vt:lpstr>
      <vt:lpstr>Sanger Sequencing</vt:lpstr>
      <vt:lpstr>Sanger Sequencing</vt:lpstr>
      <vt:lpstr>Limitations of Sanger Sequencing</vt:lpstr>
      <vt:lpstr>INTRODUCTION TO NEXT-GENERATION SEQUENCING</vt:lpstr>
      <vt:lpstr>Advent of Next-generation Sequencing</vt:lpstr>
      <vt:lpstr>Next-generation sequencers</vt:lpstr>
      <vt:lpstr>PowerPoint Presentation</vt:lpstr>
      <vt:lpstr>PowerPoint Presentation</vt:lpstr>
      <vt:lpstr>NGS Terminologies: DNA Extraction</vt:lpstr>
      <vt:lpstr>NGS Technologies: Library Preparation</vt:lpstr>
      <vt:lpstr>PowerPoint Presentation</vt:lpstr>
      <vt:lpstr>NGS Terminologies: Library Preparation</vt:lpstr>
      <vt:lpstr>PowerPoint Presentation</vt:lpstr>
      <vt:lpstr>Library Preparation</vt:lpstr>
      <vt:lpstr>NGS Terminologies: Sequencing</vt:lpstr>
      <vt:lpstr>NGS Terminologies: Sequencing</vt:lpstr>
      <vt:lpstr>PowerPoint Presentation</vt:lpstr>
      <vt:lpstr>NGS Terminologies: Sequencing</vt:lpstr>
      <vt:lpstr>NGS Terminologies: Sequencing</vt:lpstr>
      <vt:lpstr>NGS Terminologies: Sequencing</vt:lpstr>
      <vt:lpstr>Read Depth/Coverage</vt:lpstr>
      <vt:lpstr>Read Depth/Coverage</vt:lpstr>
      <vt:lpstr>PowerPoint Presentation</vt:lpstr>
      <vt:lpstr>PowerPoint Presentation</vt:lpstr>
      <vt:lpstr>De novo assembly</vt:lpstr>
      <vt:lpstr>NGS Terminologies: Post-Sequencing </vt:lpstr>
      <vt:lpstr>The DNA Sequencing Workflow Again</vt:lpstr>
      <vt:lpstr>Bioinformatics is all about File Formats</vt:lpstr>
      <vt:lpstr>Sequence File Formats</vt:lpstr>
      <vt:lpstr>Example of a FASTQ file</vt:lpstr>
      <vt:lpstr> FASTQ QUALITY METRICS</vt:lpstr>
      <vt:lpstr>Videos and links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NEXT-GENERATION SEQUENCING ANALYSIS</dc:title>
  <dc:creator>Afolayan</dc:creator>
  <cp:lastModifiedBy>Afolayan</cp:lastModifiedBy>
  <cp:revision>67</cp:revision>
  <dcterms:created xsi:type="dcterms:W3CDTF">2021-06-17T07:19:39Z</dcterms:created>
  <dcterms:modified xsi:type="dcterms:W3CDTF">2021-07-05T10:58:42Z</dcterms:modified>
</cp:coreProperties>
</file>